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6"/>
  </p:notesMasterIdLst>
  <p:sldIdLst>
    <p:sldId id="431" r:id="rId2"/>
    <p:sldId id="432" r:id="rId3"/>
    <p:sldId id="459" r:id="rId4"/>
    <p:sldId id="433" r:id="rId5"/>
    <p:sldId id="474" r:id="rId6"/>
    <p:sldId id="475" r:id="rId7"/>
    <p:sldId id="434" r:id="rId8"/>
    <p:sldId id="437" r:id="rId9"/>
    <p:sldId id="436" r:id="rId10"/>
    <p:sldId id="435" r:id="rId11"/>
    <p:sldId id="460" r:id="rId12"/>
    <p:sldId id="463" r:id="rId13"/>
    <p:sldId id="464" r:id="rId14"/>
    <p:sldId id="466" r:id="rId15"/>
    <p:sldId id="465" r:id="rId16"/>
    <p:sldId id="462" r:id="rId17"/>
    <p:sldId id="467" r:id="rId18"/>
    <p:sldId id="468" r:id="rId19"/>
    <p:sldId id="469" r:id="rId20"/>
    <p:sldId id="470" r:id="rId21"/>
    <p:sldId id="471" r:id="rId22"/>
    <p:sldId id="472" r:id="rId23"/>
    <p:sldId id="473" r:id="rId24"/>
    <p:sldId id="388" r:id="rId25"/>
  </p:sldIdLst>
  <p:sldSz cx="9144000" cy="6858000" type="screen4x3"/>
  <p:notesSz cx="7099300" cy="10234613"/>
  <p:defaultTextStyle>
    <a:defPPr>
      <a:defRPr lang="de-DE"/>
    </a:defPPr>
    <a:lvl1pPr algn="l" rtl="0" fontAlgn="base">
      <a:lnSpc>
        <a:spcPct val="80000"/>
      </a:lnSpc>
      <a:spcBef>
        <a:spcPct val="20000"/>
      </a:spcBef>
      <a:spcAft>
        <a:spcPct val="0"/>
      </a:spcAft>
      <a:buClr>
        <a:srgbClr val="0BD0D9"/>
      </a:buClr>
      <a:buSzPct val="95000"/>
      <a:buFont typeface="Wingdings 2" charset="0"/>
      <a:buChar char=""/>
      <a:defRPr sz="2800" kern="1200">
        <a:solidFill>
          <a:schemeClr val="tx1"/>
        </a:solidFill>
        <a:latin typeface="Constantia" charset="0"/>
        <a:ea typeface="ＭＳ Ｐゴシック" charset="0"/>
        <a:cs typeface="ＭＳ Ｐゴシック" charset="0"/>
      </a:defRPr>
    </a:lvl1pPr>
    <a:lvl2pPr marL="457200" algn="l" rtl="0" fontAlgn="base">
      <a:lnSpc>
        <a:spcPct val="80000"/>
      </a:lnSpc>
      <a:spcBef>
        <a:spcPct val="20000"/>
      </a:spcBef>
      <a:spcAft>
        <a:spcPct val="0"/>
      </a:spcAft>
      <a:buClr>
        <a:srgbClr val="0BD0D9"/>
      </a:buClr>
      <a:buSzPct val="95000"/>
      <a:buFont typeface="Wingdings 2" charset="0"/>
      <a:buChar char=""/>
      <a:defRPr sz="2800" kern="1200">
        <a:solidFill>
          <a:schemeClr val="tx1"/>
        </a:solidFill>
        <a:latin typeface="Constantia" charset="0"/>
        <a:ea typeface="ＭＳ Ｐゴシック" charset="0"/>
        <a:cs typeface="ＭＳ Ｐゴシック" charset="0"/>
      </a:defRPr>
    </a:lvl2pPr>
    <a:lvl3pPr marL="914400" algn="l" rtl="0" fontAlgn="base">
      <a:lnSpc>
        <a:spcPct val="80000"/>
      </a:lnSpc>
      <a:spcBef>
        <a:spcPct val="20000"/>
      </a:spcBef>
      <a:spcAft>
        <a:spcPct val="0"/>
      </a:spcAft>
      <a:buClr>
        <a:srgbClr val="0BD0D9"/>
      </a:buClr>
      <a:buSzPct val="95000"/>
      <a:buFont typeface="Wingdings 2" charset="0"/>
      <a:buChar char=""/>
      <a:defRPr sz="2800" kern="1200">
        <a:solidFill>
          <a:schemeClr val="tx1"/>
        </a:solidFill>
        <a:latin typeface="Constantia" charset="0"/>
        <a:ea typeface="ＭＳ Ｐゴシック" charset="0"/>
        <a:cs typeface="ＭＳ Ｐゴシック" charset="0"/>
      </a:defRPr>
    </a:lvl3pPr>
    <a:lvl4pPr marL="1371600" algn="l" rtl="0" fontAlgn="base">
      <a:lnSpc>
        <a:spcPct val="80000"/>
      </a:lnSpc>
      <a:spcBef>
        <a:spcPct val="20000"/>
      </a:spcBef>
      <a:spcAft>
        <a:spcPct val="0"/>
      </a:spcAft>
      <a:buClr>
        <a:srgbClr val="0BD0D9"/>
      </a:buClr>
      <a:buSzPct val="95000"/>
      <a:buFont typeface="Wingdings 2" charset="0"/>
      <a:buChar char=""/>
      <a:defRPr sz="2800" kern="1200">
        <a:solidFill>
          <a:schemeClr val="tx1"/>
        </a:solidFill>
        <a:latin typeface="Constantia" charset="0"/>
        <a:ea typeface="ＭＳ Ｐゴシック" charset="0"/>
        <a:cs typeface="ＭＳ Ｐゴシック" charset="0"/>
      </a:defRPr>
    </a:lvl4pPr>
    <a:lvl5pPr marL="1828800" algn="l" rtl="0" fontAlgn="base">
      <a:lnSpc>
        <a:spcPct val="80000"/>
      </a:lnSpc>
      <a:spcBef>
        <a:spcPct val="20000"/>
      </a:spcBef>
      <a:spcAft>
        <a:spcPct val="0"/>
      </a:spcAft>
      <a:buClr>
        <a:srgbClr val="0BD0D9"/>
      </a:buClr>
      <a:buSzPct val="95000"/>
      <a:buFont typeface="Wingdings 2" charset="0"/>
      <a:buChar char=""/>
      <a:defRPr sz="2800" kern="1200">
        <a:solidFill>
          <a:schemeClr val="tx1"/>
        </a:solidFill>
        <a:latin typeface="Constantia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800" kern="1200">
        <a:solidFill>
          <a:schemeClr val="tx1"/>
        </a:solidFill>
        <a:latin typeface="Constantia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800" kern="1200">
        <a:solidFill>
          <a:schemeClr val="tx1"/>
        </a:solidFill>
        <a:latin typeface="Constantia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800" kern="1200">
        <a:solidFill>
          <a:schemeClr val="tx1"/>
        </a:solidFill>
        <a:latin typeface="Constantia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800" kern="1200">
        <a:solidFill>
          <a:schemeClr val="tx1"/>
        </a:solidFill>
        <a:latin typeface="Constantia" charset="0"/>
        <a:ea typeface="ＭＳ Ｐゴシック" charset="0"/>
        <a:cs typeface="ＭＳ Ｐゴシック" charset="0"/>
      </a:defRPr>
    </a:lvl9pPr>
  </p:defaultTextStyle>
  <p:extLst>
    <p:ext uri="{521415D9-36F7-43E2-AB2F-B90AF26B5E84}">
      <p14:sectionLst xmlns:p14="http://schemas.microsoft.com/office/powerpoint/2010/main">
        <p14:section name="ESB" id="{DF642B65-98D8-BE41-9044-FF110DC39B6A}">
          <p14:sldIdLst>
            <p14:sldId id="431"/>
            <p14:sldId id="432"/>
            <p14:sldId id="459"/>
            <p14:sldId id="433"/>
            <p14:sldId id="474"/>
            <p14:sldId id="475"/>
            <p14:sldId id="434"/>
            <p14:sldId id="437"/>
            <p14:sldId id="436"/>
            <p14:sldId id="435"/>
            <p14:sldId id="460"/>
            <p14:sldId id="463"/>
            <p14:sldId id="464"/>
            <p14:sldId id="466"/>
            <p14:sldId id="465"/>
            <p14:sldId id="462"/>
            <p14:sldId id="467"/>
            <p14:sldId id="468"/>
            <p14:sldId id="469"/>
            <p14:sldId id="470"/>
            <p14:sldId id="471"/>
            <p14:sldId id="472"/>
            <p14:sldId id="473"/>
            <p14:sldId id="388"/>
          </p14:sldIdLst>
        </p14:section>
        <p14:section name="Kaderlisten" id="{B5AAE12F-AACD-4E48-B399-3929C95B639F}">
          <p14:sldIdLst/>
        </p14:section>
        <p14:section name="Spielberichtsbogen Papier" id="{F6DB28C0-A803-D34A-AD22-69938DB6F246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09" autoAdjust="0"/>
    <p:restoredTop sz="94084" autoAdjust="0"/>
  </p:normalViewPr>
  <p:slideViewPr>
    <p:cSldViewPr>
      <p:cViewPr varScale="1">
        <p:scale>
          <a:sx n="107" d="100"/>
          <a:sy n="107" d="100"/>
        </p:scale>
        <p:origin x="99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89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560A69AA-8D24-0F45-AAFE-2099834FEA27}" type="datetimeFigureOut">
              <a:rPr lang="de-DE"/>
              <a:pPr>
                <a:defRPr/>
              </a:pPr>
              <a:t>15.05.19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 dirty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 smtClean="0"/>
              <a:t>Mastertextformat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E37DA8E2-F1A7-104F-81BF-0EA02B10132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373238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92188" y="768350"/>
            <a:ext cx="5114925" cy="38369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35170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dirty="0">
              <a:latin typeface="Calibri" charset="0"/>
            </a:endParaRPr>
          </a:p>
        </p:txBody>
      </p:sp>
      <p:sp>
        <p:nvSpPr>
          <p:cNvPr id="135171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charset="0"/>
              <a:buChar char=""/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charset="0"/>
              <a:buChar char=""/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charset="0"/>
              <a:buChar char=""/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charset="0"/>
              <a:buChar char=""/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9pPr>
          </a:lstStyle>
          <a:p>
            <a:pPr eaLnBrk="1" hangingPunct="1"/>
            <a:fld id="{33805752-F8FF-244B-9114-F50B1CCCA312}" type="slidenum">
              <a:rPr lang="de-DE" sz="1200"/>
              <a:pPr eaLnBrk="1" hangingPunct="1"/>
              <a:t>24</a:t>
            </a:fld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291134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17" name="Untertitel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  <p:sp>
        <p:nvSpPr>
          <p:cNvPr id="4" name="Datumsplatzhalt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8DF8AECC-89F3-BD47-A6DA-195909336EE0}" type="datetimeFigureOut">
              <a:rPr lang="de-DE"/>
              <a:pPr>
                <a:defRPr/>
              </a:pPr>
              <a:t>15.05.19</a:t>
            </a:fld>
            <a:endParaRPr lang="de-DE" dirty="0"/>
          </a:p>
        </p:txBody>
      </p:sp>
      <p:sp>
        <p:nvSpPr>
          <p:cNvPr id="5" name="Fußzeilenplatzhalt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51F950F9-6CD6-8946-A53C-E270B2BB8FC8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66405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F296F-A437-7B48-97A6-B002FBFE9FB6}" type="datetimeFigureOut">
              <a:rPr lang="de-DE"/>
              <a:pPr>
                <a:defRPr/>
              </a:pPr>
              <a:t>15.05.19</a:t>
            </a:fld>
            <a:endParaRPr lang="de-DE" dirty="0"/>
          </a:p>
        </p:txBody>
      </p:sp>
      <p:sp>
        <p:nvSpPr>
          <p:cNvPr id="5" name="Fußzeilenplatzhalt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287B1-7193-F14E-AA27-AB442F45424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70788959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914402"/>
            <a:ext cx="2057400" cy="5211763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914402"/>
            <a:ext cx="6019800" cy="5211763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BDB31-FFD1-EB4F-8864-D267287B7C73}" type="datetimeFigureOut">
              <a:rPr lang="de-DE"/>
              <a:pPr>
                <a:defRPr/>
              </a:pPr>
              <a:t>15.05.19</a:t>
            </a:fld>
            <a:endParaRPr lang="de-DE" dirty="0"/>
          </a:p>
        </p:txBody>
      </p:sp>
      <p:sp>
        <p:nvSpPr>
          <p:cNvPr id="5" name="Fußzeilenplatzhalt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13697-67EC-F543-B82F-D53075F1379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1124998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969B4-2597-CD41-A9D5-E9EAF15F107B}" type="datetimeFigureOut">
              <a:rPr lang="de-DE"/>
              <a:pPr>
                <a:defRPr/>
              </a:pPr>
              <a:t>15.05.19</a:t>
            </a:fld>
            <a:endParaRPr lang="de-DE" dirty="0"/>
          </a:p>
        </p:txBody>
      </p:sp>
      <p:sp>
        <p:nvSpPr>
          <p:cNvPr id="5" name="Fußzeilenplatzhalt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6E9F9-A0B4-DB49-8AA3-16921E16291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3862262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0352" y="2704665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0C329287-DC18-8847-B8CF-6DAAEF3E60B9}" type="datetimeFigureOut">
              <a:rPr lang="de-DE"/>
              <a:pPr>
                <a:defRPr/>
              </a:pPr>
              <a:t>15.05.19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EA6C920C-D25C-2C42-9FEA-F7BC4A3B263B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726692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C5E0C-2FC8-5249-9335-5CDC39AE242D}" type="datetimeFigureOut">
              <a:rPr lang="de-DE"/>
              <a:pPr>
                <a:defRPr/>
              </a:pPr>
              <a:t>15.05.19</a:t>
            </a:fld>
            <a:endParaRPr lang="de-DE" dirty="0"/>
          </a:p>
        </p:txBody>
      </p:sp>
      <p:sp>
        <p:nvSpPr>
          <p:cNvPr id="6" name="Fußzeilenplatzhalt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Foliennummernplatzhalt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9299B-0FC5-2748-94DF-C1236B644AF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66527005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1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5026" y="1859758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57201" y="2514601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2514601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E22156-1C39-A240-8F46-C90D2AB30AEA}" type="datetimeFigureOut">
              <a:rPr lang="de-DE"/>
              <a:pPr>
                <a:defRPr/>
              </a:pPr>
              <a:t>15.05.19</a:t>
            </a:fld>
            <a:endParaRPr lang="de-DE" dirty="0"/>
          </a:p>
        </p:txBody>
      </p:sp>
      <p:sp>
        <p:nvSpPr>
          <p:cNvPr id="8" name="Fußzeilenplatzhalt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9" name="Foliennummernplatzhalt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105D1-33B6-C044-99FB-31DAFC5B14E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16568226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BEFD1-838B-9D40-94BE-F40E93341D52}" type="datetimeFigureOut">
              <a:rPr lang="de-DE"/>
              <a:pPr>
                <a:defRPr/>
              </a:pPr>
              <a:t>15.05.19</a:t>
            </a:fld>
            <a:endParaRPr lang="de-DE" dirty="0"/>
          </a:p>
        </p:txBody>
      </p:sp>
      <p:sp>
        <p:nvSpPr>
          <p:cNvPr id="4" name="Fußzeilenplatzhalt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Foliennummernplatzhalt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6400A-F2BF-B549-8647-F11F24A3FC7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62825537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F709E-4911-424B-88A3-59250357AC19}" type="datetimeFigureOut">
              <a:rPr lang="de-DE"/>
              <a:pPr>
                <a:defRPr/>
              </a:pPr>
              <a:t>15.05.19</a:t>
            </a:fld>
            <a:endParaRPr lang="de-DE" dirty="0"/>
          </a:p>
        </p:txBody>
      </p:sp>
      <p:sp>
        <p:nvSpPr>
          <p:cNvPr id="3" name="Fußzeilenplatzhalt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4" name="Foliennummernplatzhalt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58691-55F0-944D-90C3-D376B8D9D08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17282818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1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6BB99-A184-5546-B66A-98937E4A48A1}" type="datetimeFigureOut">
              <a:rPr lang="de-DE"/>
              <a:pPr>
                <a:defRPr/>
              </a:pPr>
              <a:t>15.05.19</a:t>
            </a:fld>
            <a:endParaRPr lang="de-DE" dirty="0"/>
          </a:p>
        </p:txBody>
      </p:sp>
      <p:sp>
        <p:nvSpPr>
          <p:cNvPr id="6" name="Fußzeilenplatzhalt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Foliennummernplatzhalt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9A53F3-314C-3540-B1E7-26FB8685539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0828985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ine Ecke des Rechtecks schneiden und abrunden 13"/>
          <p:cNvSpPr>
            <a:spLocks/>
          </p:cNvSpPr>
          <p:nvPr/>
        </p:nvSpPr>
        <p:spPr bwMode="auto">
          <a:xfrm rot="420000" flipV="1">
            <a:off x="3165475" y="1108075"/>
            <a:ext cx="5257800" cy="4114800"/>
          </a:xfrm>
          <a:custGeom>
            <a:avLst/>
            <a:gdLst>
              <a:gd name="T0" fmla="*/ 0 w 5257800"/>
              <a:gd name="T1" fmla="*/ 0 h 4114800"/>
              <a:gd name="T2" fmla="*/ 5107774 w 5257800"/>
              <a:gd name="T3" fmla="*/ 0 h 4114800"/>
              <a:gd name="T4" fmla="*/ 5257800 w 5257800"/>
              <a:gd name="T5" fmla="*/ 150026 h 4114800"/>
              <a:gd name="T6" fmla="*/ 5257800 w 5257800"/>
              <a:gd name="T7" fmla="*/ 4114800 h 4114800"/>
              <a:gd name="T8" fmla="*/ 0 w 5257800"/>
              <a:gd name="T9" fmla="*/ 4114800 h 4114800"/>
              <a:gd name="T10" fmla="*/ 0 w 5257800"/>
              <a:gd name="T11" fmla="*/ 0 h 4114800"/>
              <a:gd name="T12" fmla="*/ 0 w 5257800"/>
              <a:gd name="T13" fmla="*/ 0 h 41148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257800" h="4114800">
                <a:moveTo>
                  <a:pt x="0" y="0"/>
                </a:moveTo>
                <a:lnTo>
                  <a:pt x="5107774" y="0"/>
                </a:lnTo>
                <a:lnTo>
                  <a:pt x="5257800" y="150026"/>
                </a:lnTo>
                <a:lnTo>
                  <a:pt x="5257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3175" cap="rnd" cmpd="sng">
            <a:solidFill>
              <a:srgbClr val="C0C0C0"/>
            </a:solidFill>
            <a:prstDash val="solid"/>
            <a:round/>
            <a:headEnd/>
            <a:tailEnd/>
          </a:ln>
          <a:effectLst>
            <a:outerShdw blurRad="63500" dist="38500" dir="7500041" sx="98500" sy="100079" kx="99984" algn="tl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de-DE" dirty="0">
              <a:cs typeface="Arial" charset="0"/>
            </a:endParaRPr>
          </a:p>
        </p:txBody>
      </p:sp>
      <p:sp>
        <p:nvSpPr>
          <p:cNvPr id="6" name="Rechtwinkliges Dreieck 5"/>
          <p:cNvSpPr>
            <a:spLocks noChangeArrowheads="1"/>
          </p:cNvSpPr>
          <p:nvPr/>
        </p:nvSpPr>
        <p:spPr bwMode="auto">
          <a:xfrm rot="420000" flipV="1">
            <a:off x="8004177" y="5359401"/>
            <a:ext cx="155575" cy="155575"/>
          </a:xfrm>
          <a:prstGeom prst="rtTriangle">
            <a:avLst/>
          </a:prstGeom>
          <a:solidFill>
            <a:srgbClr val="FFFFFF"/>
          </a:solidFill>
          <a:ln w="12700">
            <a:solidFill>
              <a:srgbClr val="FFFFFF"/>
            </a:solidFill>
            <a:bevel/>
            <a:headEnd/>
            <a:tailEnd/>
          </a:ln>
          <a:effectLst>
            <a:outerShdw blurRad="19685" dist="6350" dir="12899787" algn="tl" rotWithShape="0">
              <a:srgbClr val="000000">
                <a:alpha val="46999"/>
              </a:srgbClr>
            </a:outerShdw>
          </a:effectLst>
        </p:spPr>
        <p:txBody>
          <a:bodyPr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Freihandform 6"/>
          <p:cNvSpPr>
            <a:spLocks/>
          </p:cNvSpPr>
          <p:nvPr/>
        </p:nvSpPr>
        <p:spPr bwMode="auto">
          <a:xfrm flipV="1">
            <a:off x="-9526" y="5816601"/>
            <a:ext cx="9163051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8" name="Freihandform 7"/>
          <p:cNvSpPr>
            <a:spLocks/>
          </p:cNvSpPr>
          <p:nvPr/>
        </p:nvSpPr>
        <p:spPr bwMode="auto">
          <a:xfrm flipV="1">
            <a:off x="4381501" y="6219826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176997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de-DE" noProof="0" dirty="0" smtClean="0"/>
              <a:t>Bild durch Klicken auf Symbol hinzufügen</a:t>
            </a:r>
            <a:endParaRPr lang="en-US" noProof="0" dirty="0"/>
          </a:p>
        </p:txBody>
      </p:sp>
      <p:sp>
        <p:nvSpPr>
          <p:cNvPr id="9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37AF4-DDEE-6044-96DE-BEBF4C126C27}" type="datetimeFigureOut">
              <a:rPr lang="de-DE"/>
              <a:pPr>
                <a:defRPr/>
              </a:pPr>
              <a:t>15.05.19</a:t>
            </a:fld>
            <a:endParaRPr lang="de-DE" dirty="0"/>
          </a:p>
        </p:txBody>
      </p:sp>
      <p:sp>
        <p:nvSpPr>
          <p:cNvPr id="10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11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077200" y="6356351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136255-B510-974D-85D2-88C36F1B145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96448399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ihandform 6"/>
          <p:cNvSpPr>
            <a:spLocks/>
          </p:cNvSpPr>
          <p:nvPr/>
        </p:nvSpPr>
        <p:spPr bwMode="auto">
          <a:xfrm>
            <a:off x="-9526" y="-7938"/>
            <a:ext cx="9163051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8" name="Freihandform 7"/>
          <p:cNvSpPr>
            <a:spLocks/>
          </p:cNvSpPr>
          <p:nvPr/>
        </p:nvSpPr>
        <p:spPr bwMode="auto">
          <a:xfrm>
            <a:off x="4381501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028" name="Titelplatzhalt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1029" name="Textplatzhalter 29"/>
          <p:cNvSpPr>
            <a:spLocks noGrp="1"/>
          </p:cNvSpPr>
          <p:nvPr>
            <p:ph type="body" idx="1"/>
          </p:nvPr>
        </p:nvSpPr>
        <p:spPr bwMode="auto">
          <a:xfrm>
            <a:off x="457200" y="1935164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rgbClr val="045C75"/>
                </a:solidFill>
                <a:cs typeface="Arial" charset="0"/>
              </a:defRPr>
            </a:lvl1pPr>
          </a:lstStyle>
          <a:p>
            <a:pPr>
              <a:defRPr/>
            </a:pPr>
            <a:fld id="{1EB9B572-3F4A-2A45-A2F4-BF76548C8572}" type="datetimeFigureOut">
              <a:rPr lang="de-DE"/>
              <a:pPr>
                <a:defRPr/>
              </a:pPr>
              <a:t>15.05.19</a:t>
            </a:fld>
            <a:endParaRPr lang="de-DE" dirty="0"/>
          </a:p>
        </p:txBody>
      </p:sp>
      <p:sp>
        <p:nvSpPr>
          <p:cNvPr id="22" name="Fußzeilenplatzhalter 21"/>
          <p:cNvSpPr>
            <a:spLocks noGrp="1"/>
          </p:cNvSpPr>
          <p:nvPr>
            <p:ph type="ftr" sz="quarter" idx="3"/>
          </p:nvPr>
        </p:nvSpPr>
        <p:spPr>
          <a:xfrm>
            <a:off x="2667000" y="6356351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18" name="Foliennummernplatzhalter 17"/>
          <p:cNvSpPr>
            <a:spLocks noGrp="1"/>
          </p:cNvSpPr>
          <p:nvPr>
            <p:ph type="sldNum" sz="quarter" idx="4"/>
          </p:nvPr>
        </p:nvSpPr>
        <p:spPr>
          <a:xfrm>
            <a:off x="7924800" y="6356351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rgbClr val="045C75"/>
                </a:solidFill>
                <a:cs typeface="Arial" charset="0"/>
              </a:defRPr>
            </a:lvl1pPr>
          </a:lstStyle>
          <a:p>
            <a:pPr>
              <a:defRPr/>
            </a:pPr>
            <a:fld id="{D4D6F0F3-9F5E-2F48-AB1B-672F64A983C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grpSp>
        <p:nvGrpSpPr>
          <p:cNvPr id="1033" name="Gruppieren 1"/>
          <p:cNvGrpSpPr>
            <a:grpSpLocks/>
          </p:cNvGrpSpPr>
          <p:nvPr/>
        </p:nvGrpSpPr>
        <p:grpSpPr bwMode="auto">
          <a:xfrm>
            <a:off x="-19049" y="203200"/>
            <a:ext cx="9180513" cy="647700"/>
            <a:chOff x="-19045" y="216550"/>
            <a:chExt cx="9180548" cy="649224"/>
          </a:xfrm>
        </p:grpSpPr>
        <p:sp>
          <p:nvSpPr>
            <p:cNvPr id="12" name="Freihand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US" sz="1800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Freihand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US" sz="1800" dirty="0">
                <a:latin typeface="+mn-lt"/>
                <a:ea typeface="+mn-ea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1" r:id="rId1"/>
    <p:sldLayoutId id="2147484002" r:id="rId2"/>
    <p:sldLayoutId id="2147484003" r:id="rId3"/>
    <p:sldLayoutId id="2147484004" r:id="rId4"/>
    <p:sldLayoutId id="2147484005" r:id="rId5"/>
    <p:sldLayoutId id="2147484006" r:id="rId6"/>
    <p:sldLayoutId id="2147484007" r:id="rId7"/>
    <p:sldLayoutId id="2147484008" r:id="rId8"/>
    <p:sldLayoutId id="2147484009" r:id="rId9"/>
    <p:sldLayoutId id="2147484010" r:id="rId10"/>
    <p:sldLayoutId id="2147484011" r:id="rId11"/>
  </p:sldLayoutIdLst>
  <p:transition>
    <p:wipe dir="r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charset="0"/>
        <a:buChar char=""/>
        <a:defRPr sz="26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charset="0"/>
        <a:buChar char="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charset="0"/>
        <a:buChar char=""/>
        <a:defRPr sz="21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charset="0"/>
        <a:buChar char="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charset="0"/>
        <a:buChar char="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9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9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0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1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0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2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9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14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15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16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17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18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19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14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7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el 1"/>
          <p:cNvSpPr>
            <a:spLocks noGrp="1"/>
          </p:cNvSpPr>
          <p:nvPr>
            <p:ph type="title"/>
          </p:nvPr>
        </p:nvSpPr>
        <p:spPr>
          <a:xfrm>
            <a:off x="0" y="1628800"/>
            <a:ext cx="9144000" cy="3312368"/>
          </a:xfrm>
        </p:spPr>
        <p:txBody>
          <a:bodyPr/>
          <a:lstStyle/>
          <a:p>
            <a:pPr algn="ctr"/>
            <a:r>
              <a:rPr lang="de-DE" sz="4800" dirty="0" smtClean="0"/>
              <a:t>nuLiga</a:t>
            </a:r>
            <a:br>
              <a:rPr lang="de-DE" sz="4800" dirty="0" smtClean="0"/>
            </a:br>
            <a:r>
              <a:rPr lang="de-DE" sz="4800" dirty="0" smtClean="0"/>
              <a:t>Schulung für</a:t>
            </a:r>
            <a:br>
              <a:rPr lang="de-DE" sz="4800" dirty="0" smtClean="0"/>
            </a:br>
            <a:r>
              <a:rPr lang="de-DE" sz="4800" dirty="0" smtClean="0"/>
              <a:t>Schiedsrichter</a:t>
            </a:r>
            <a:endParaRPr lang="de-DE" sz="96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90104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1403648" y="620688"/>
            <a:ext cx="2962991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Persönliche Daten bearbeiten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  <p:graphicFrame>
        <p:nvGraphicFramePr>
          <p:cNvPr id="4" name="Objek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6536928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3" name="Image" r:id="rId3" imgW="11212560" imgH="8418960" progId="Photoshop.Image.9">
                  <p:embed/>
                </p:oleObj>
              </mc:Choice>
              <mc:Fallback>
                <p:oleObj name="Image" r:id="rId3" imgW="11212560" imgH="841896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Gerade Verbindung mit Pfeil 6"/>
          <p:cNvCxnSpPr/>
          <p:nvPr/>
        </p:nvCxnSpPr>
        <p:spPr>
          <a:xfrm flipH="1" flipV="1">
            <a:off x="4716016" y="2636912"/>
            <a:ext cx="389724" cy="32540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feld 7"/>
          <p:cNvSpPr txBox="1"/>
          <p:nvPr/>
        </p:nvSpPr>
        <p:spPr>
          <a:xfrm>
            <a:off x="5105740" y="2962318"/>
            <a:ext cx="320428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Hier können die persönlichen Daten aktualisiert werden.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7487366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5771133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1" name="Image" r:id="rId3" imgW="11212560" imgH="8418960" progId="Photoshop.Image.9">
                  <p:embed/>
                </p:oleObj>
              </mc:Choice>
              <mc:Fallback>
                <p:oleObj name="Image" r:id="rId3" imgW="11212560" imgH="841896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feld 5"/>
          <p:cNvSpPr txBox="1"/>
          <p:nvPr/>
        </p:nvSpPr>
        <p:spPr>
          <a:xfrm>
            <a:off x="1403648" y="620688"/>
            <a:ext cx="2777427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Schiedsrichter Ansetzungen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4398759" y="2950753"/>
            <a:ext cx="2765529" cy="541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Hier sind die Schiedsrichter Ansetzungen.</a:t>
            </a:r>
            <a:endParaRPr lang="de-DE" dirty="0"/>
          </a:p>
        </p:txBody>
      </p:sp>
      <p:cxnSp>
        <p:nvCxnSpPr>
          <p:cNvPr id="9" name="Gerade Verbindung mit Pfeil 8"/>
          <p:cNvCxnSpPr/>
          <p:nvPr/>
        </p:nvCxnSpPr>
        <p:spPr>
          <a:xfrm flipH="1" flipV="1">
            <a:off x="4067944" y="2665675"/>
            <a:ext cx="389724" cy="32540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613211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7789132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5" name="Image" r:id="rId3" imgW="11491920" imgH="6793560" progId="Photoshop.Image.9">
                  <p:embed/>
                </p:oleObj>
              </mc:Choice>
              <mc:Fallback>
                <p:oleObj name="Image" r:id="rId3" imgW="11491920" imgH="679356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feld 7"/>
          <p:cNvSpPr txBox="1"/>
          <p:nvPr/>
        </p:nvSpPr>
        <p:spPr>
          <a:xfrm>
            <a:off x="5825820" y="3901581"/>
            <a:ext cx="234658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Hier sind in der Saison die angesetzten Spiele.</a:t>
            </a:r>
            <a:endParaRPr lang="de-DE" dirty="0"/>
          </a:p>
        </p:txBody>
      </p:sp>
      <p:cxnSp>
        <p:nvCxnSpPr>
          <p:cNvPr id="9" name="Gerade Verbindung mit Pfeil 8"/>
          <p:cNvCxnSpPr/>
          <p:nvPr/>
        </p:nvCxnSpPr>
        <p:spPr>
          <a:xfrm flipH="1">
            <a:off x="5436096" y="4149080"/>
            <a:ext cx="389724" cy="288032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feld 9"/>
          <p:cNvSpPr txBox="1"/>
          <p:nvPr/>
        </p:nvSpPr>
        <p:spPr>
          <a:xfrm>
            <a:off x="1403648" y="620688"/>
            <a:ext cx="2777427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Schiedsrichter Ansetzungen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8893199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3020885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1" name="Image" r:id="rId3" imgW="11631600" imgH="6920280" progId="Photoshop.Image.9">
                  <p:embed/>
                </p:oleObj>
              </mc:Choice>
              <mc:Fallback>
                <p:oleObj name="Image" r:id="rId3" imgW="11631600" imgH="692028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feld 7"/>
          <p:cNvSpPr txBox="1"/>
          <p:nvPr/>
        </p:nvSpPr>
        <p:spPr>
          <a:xfrm>
            <a:off x="5032344" y="3886641"/>
            <a:ext cx="306804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Hier steht in der Saison der Einsatzplan aller Spiele.</a:t>
            </a:r>
            <a:endParaRPr lang="de-DE" dirty="0"/>
          </a:p>
        </p:txBody>
      </p:sp>
      <p:cxnSp>
        <p:nvCxnSpPr>
          <p:cNvPr id="9" name="Gerade Verbindung mit Pfeil 8"/>
          <p:cNvCxnSpPr/>
          <p:nvPr/>
        </p:nvCxnSpPr>
        <p:spPr>
          <a:xfrm flipH="1">
            <a:off x="4642620" y="4221088"/>
            <a:ext cx="389724" cy="288032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hteck 6"/>
          <p:cNvSpPr/>
          <p:nvPr/>
        </p:nvSpPr>
        <p:spPr>
          <a:xfrm>
            <a:off x="1043608" y="4581128"/>
            <a:ext cx="6912768" cy="1368152"/>
          </a:xfrm>
          <a:prstGeom prst="rect">
            <a:avLst/>
          </a:prstGeom>
          <a:noFill/>
          <a:ln w="317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1403648" y="620688"/>
            <a:ext cx="2777427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Schiedsrichter Ansetzungen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419086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7789132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5" name="Image" r:id="rId3" imgW="11491920" imgH="6793560" progId="Photoshop.Image.9">
                  <p:embed/>
                </p:oleObj>
              </mc:Choice>
              <mc:Fallback>
                <p:oleObj name="Image" r:id="rId3" imgW="11491920" imgH="679356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feld 7"/>
          <p:cNvSpPr txBox="1"/>
          <p:nvPr/>
        </p:nvSpPr>
        <p:spPr>
          <a:xfrm>
            <a:off x="2666758" y="3956708"/>
            <a:ext cx="2769338" cy="5355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Hier </a:t>
            </a:r>
            <a:r>
              <a:rPr lang="de-DE" sz="1800" dirty="0" smtClean="0">
                <a:latin typeface="+mj-lt"/>
              </a:rPr>
              <a:t>werden </a:t>
            </a:r>
            <a:r>
              <a:rPr lang="de-DE" sz="1800" dirty="0" smtClean="0">
                <a:latin typeface="+mj-lt"/>
              </a:rPr>
              <a:t>die</a:t>
            </a:r>
            <a:br>
              <a:rPr lang="de-DE" sz="1800" dirty="0" smtClean="0">
                <a:latin typeface="+mj-lt"/>
              </a:rPr>
            </a:br>
            <a:r>
              <a:rPr lang="de-DE" sz="1800" dirty="0" smtClean="0">
                <a:latin typeface="+mj-lt"/>
              </a:rPr>
              <a:t>SR Ansetzungen bestätigt.</a:t>
            </a:r>
            <a:endParaRPr lang="de-DE" dirty="0"/>
          </a:p>
        </p:txBody>
      </p:sp>
      <p:cxnSp>
        <p:nvCxnSpPr>
          <p:cNvPr id="9" name="Gerade Verbindung mit Pfeil 8"/>
          <p:cNvCxnSpPr/>
          <p:nvPr/>
        </p:nvCxnSpPr>
        <p:spPr>
          <a:xfrm flipH="1">
            <a:off x="2267744" y="4204207"/>
            <a:ext cx="389724" cy="288032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feld 6"/>
          <p:cNvSpPr txBox="1"/>
          <p:nvPr/>
        </p:nvSpPr>
        <p:spPr>
          <a:xfrm>
            <a:off x="1403648" y="620688"/>
            <a:ext cx="2923621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Bestätigung der Ansetzungen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6487596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5651301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7" name="Image" r:id="rId3" imgW="11885400" imgH="6742800" progId="Photoshop.Image.9">
                  <p:embed/>
                </p:oleObj>
              </mc:Choice>
              <mc:Fallback>
                <p:oleObj name="Image" r:id="rId3" imgW="11885400" imgH="674280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feld 7"/>
          <p:cNvSpPr txBox="1"/>
          <p:nvPr/>
        </p:nvSpPr>
        <p:spPr>
          <a:xfrm>
            <a:off x="3277558" y="4208877"/>
            <a:ext cx="3971281" cy="541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Hier kann ein Ansetzungsbereich ausgewählt werden.</a:t>
            </a:r>
            <a:endParaRPr lang="de-DE" dirty="0"/>
          </a:p>
        </p:txBody>
      </p:sp>
      <p:cxnSp>
        <p:nvCxnSpPr>
          <p:cNvPr id="9" name="Gerade Verbindung mit Pfeil 8"/>
          <p:cNvCxnSpPr/>
          <p:nvPr/>
        </p:nvCxnSpPr>
        <p:spPr>
          <a:xfrm flipH="1">
            <a:off x="2862568" y="4509120"/>
            <a:ext cx="432048" cy="216024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1120140"/>
              </p:ext>
            </p:extLst>
          </p:nvPr>
        </p:nvGraphicFramePr>
        <p:xfrm>
          <a:off x="2165063" y="5050166"/>
          <a:ext cx="1686857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8" name="Image" r:id="rId5" imgW="2171160" imgH="761760" progId="Photoshop.Image.9">
                  <p:embed/>
                </p:oleObj>
              </mc:Choice>
              <mc:Fallback>
                <p:oleObj name="Image" r:id="rId5" imgW="2171160" imgH="76176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65063" y="5050166"/>
                        <a:ext cx="1686857" cy="76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feld 9"/>
          <p:cNvSpPr txBox="1"/>
          <p:nvPr/>
        </p:nvSpPr>
        <p:spPr>
          <a:xfrm>
            <a:off x="4636507" y="4941168"/>
            <a:ext cx="2612332" cy="541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Diese 3 Antworten stehen zur Verfügung.</a:t>
            </a:r>
            <a:endParaRPr lang="de-DE" dirty="0"/>
          </a:p>
        </p:txBody>
      </p:sp>
      <p:cxnSp>
        <p:nvCxnSpPr>
          <p:cNvPr id="11" name="Gerade Verbindung mit Pfeil 10"/>
          <p:cNvCxnSpPr/>
          <p:nvPr/>
        </p:nvCxnSpPr>
        <p:spPr>
          <a:xfrm flipH="1">
            <a:off x="3934591" y="5211691"/>
            <a:ext cx="565401" cy="219475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feld 12"/>
          <p:cNvSpPr txBox="1"/>
          <p:nvPr/>
        </p:nvSpPr>
        <p:spPr>
          <a:xfrm>
            <a:off x="1403648" y="620688"/>
            <a:ext cx="2923621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Bestätigung der Ansetzungen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2771440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5771133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5" name="Image" r:id="rId3" imgW="11212560" imgH="8418960" progId="Photoshop.Image.9">
                  <p:embed/>
                </p:oleObj>
              </mc:Choice>
              <mc:Fallback>
                <p:oleObj name="Image" r:id="rId3" imgW="11212560" imgH="841896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feld 5"/>
          <p:cNvSpPr txBox="1"/>
          <p:nvPr/>
        </p:nvSpPr>
        <p:spPr>
          <a:xfrm>
            <a:off x="1403648" y="620688"/>
            <a:ext cx="2363147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Freitermine bearbeiten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3841078" y="2916259"/>
            <a:ext cx="4043290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Hier werden die Freitermine eingegeben.</a:t>
            </a:r>
            <a:endParaRPr lang="de-DE" dirty="0"/>
          </a:p>
        </p:txBody>
      </p:sp>
      <p:cxnSp>
        <p:nvCxnSpPr>
          <p:cNvPr id="9" name="Gerade Verbindung mit Pfeil 8"/>
          <p:cNvCxnSpPr/>
          <p:nvPr/>
        </p:nvCxnSpPr>
        <p:spPr>
          <a:xfrm flipH="1" flipV="1">
            <a:off x="3418944" y="2625347"/>
            <a:ext cx="389724" cy="32540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701483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952614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0" name="Image" r:id="rId3" imgW="11580840" imgH="5752080" progId="Photoshop.Image.9">
                  <p:embed/>
                </p:oleObj>
              </mc:Choice>
              <mc:Fallback>
                <p:oleObj name="Image" r:id="rId3" imgW="11580840" imgH="575208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feld 7"/>
          <p:cNvSpPr txBox="1"/>
          <p:nvPr/>
        </p:nvSpPr>
        <p:spPr>
          <a:xfrm>
            <a:off x="2863766" y="3284984"/>
            <a:ext cx="4691362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Wenn der Schiedsrichter im SR Kader angelegt wurde können hier die Freitermine während der ganzen Saison eigegeben werden.</a:t>
            </a:r>
            <a:endParaRPr lang="de-DE" dirty="0"/>
          </a:p>
        </p:txBody>
      </p:sp>
      <p:cxnSp>
        <p:nvCxnSpPr>
          <p:cNvPr id="7" name="Gerade Verbindung mit Pfeil 6"/>
          <p:cNvCxnSpPr/>
          <p:nvPr/>
        </p:nvCxnSpPr>
        <p:spPr>
          <a:xfrm flipH="1" flipV="1">
            <a:off x="4988110" y="4581128"/>
            <a:ext cx="442673" cy="14401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feld 9"/>
          <p:cNvSpPr txBox="1"/>
          <p:nvPr/>
        </p:nvSpPr>
        <p:spPr>
          <a:xfrm>
            <a:off x="5437919" y="4581128"/>
            <a:ext cx="2736304" cy="319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Hier Freitermine festlegen.</a:t>
            </a:r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1403648" y="620688"/>
            <a:ext cx="2363147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Freitermine bearbeiten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3310344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295408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6" name="Image" r:id="rId3" imgW="11910960" imgH="9663480" progId="Photoshop.Image.9">
                  <p:embed/>
                </p:oleObj>
              </mc:Choice>
              <mc:Fallback>
                <p:oleObj name="Image" r:id="rId3" imgW="11910960" imgH="966348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feld 7"/>
          <p:cNvSpPr txBox="1"/>
          <p:nvPr/>
        </p:nvSpPr>
        <p:spPr>
          <a:xfrm>
            <a:off x="4046946" y="4293096"/>
            <a:ext cx="3405374" cy="5355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Hier können Tag und Zeitraum der Verfügbarkeit festgelegt werden.</a:t>
            </a:r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1376173" y="3777158"/>
            <a:ext cx="6436187" cy="2032256"/>
          </a:xfrm>
          <a:prstGeom prst="rect">
            <a:avLst/>
          </a:prstGeom>
          <a:noFill/>
          <a:ln w="317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cxnSp>
        <p:nvCxnSpPr>
          <p:cNvPr id="9" name="Gerade Verbindung mit Pfeil 8"/>
          <p:cNvCxnSpPr/>
          <p:nvPr/>
        </p:nvCxnSpPr>
        <p:spPr>
          <a:xfrm rot="21480000" flipH="1" flipV="1">
            <a:off x="3470707" y="6001083"/>
            <a:ext cx="576065" cy="20024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feld 9"/>
          <p:cNvSpPr txBox="1"/>
          <p:nvPr/>
        </p:nvSpPr>
        <p:spPr>
          <a:xfrm>
            <a:off x="3995936" y="5851372"/>
            <a:ext cx="3160673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Anschießend auf weiter klicken.</a:t>
            </a:r>
            <a:endParaRPr lang="de-DE" sz="1800" dirty="0">
              <a:latin typeface="+mj-lt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1403648" y="620688"/>
            <a:ext cx="3687548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Freitermine Verfügbarkeit bearbeiten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7601890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Objekt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3612226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1" name="Image" r:id="rId3" imgW="11834640" imgH="9853920" progId="Photoshop.Image.9">
                  <p:embed/>
                </p:oleObj>
              </mc:Choice>
              <mc:Fallback>
                <p:oleObj name="Image" r:id="rId3" imgW="11834640" imgH="985392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feld 7"/>
          <p:cNvSpPr txBox="1"/>
          <p:nvPr/>
        </p:nvSpPr>
        <p:spPr>
          <a:xfrm>
            <a:off x="4508202" y="2970858"/>
            <a:ext cx="3727995" cy="54104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Hier können einzelne Tage oder Ferientermine eingetragen werden.</a:t>
            </a:r>
          </a:p>
        </p:txBody>
      </p:sp>
      <p:sp>
        <p:nvSpPr>
          <p:cNvPr id="7" name="Rechteck 6"/>
          <p:cNvSpPr/>
          <p:nvPr/>
        </p:nvSpPr>
        <p:spPr>
          <a:xfrm>
            <a:off x="1331640" y="3629101"/>
            <a:ext cx="6436187" cy="1141637"/>
          </a:xfrm>
          <a:prstGeom prst="rect">
            <a:avLst/>
          </a:prstGeom>
          <a:noFill/>
          <a:ln w="317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cxnSp>
        <p:nvCxnSpPr>
          <p:cNvPr id="11" name="Gerade Verbindung mit Pfeil 10"/>
          <p:cNvCxnSpPr/>
          <p:nvPr/>
        </p:nvCxnSpPr>
        <p:spPr>
          <a:xfrm flipH="1">
            <a:off x="4096687" y="3260747"/>
            <a:ext cx="453046" cy="270745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feld 12"/>
          <p:cNvSpPr txBox="1"/>
          <p:nvPr/>
        </p:nvSpPr>
        <p:spPr>
          <a:xfrm>
            <a:off x="6445327" y="4199985"/>
            <a:ext cx="1295025" cy="5355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Freitermin hinzufügen.</a:t>
            </a:r>
            <a:endParaRPr lang="de-DE" sz="1800" dirty="0">
              <a:latin typeface="+mj-lt"/>
            </a:endParaRPr>
          </a:p>
        </p:txBody>
      </p:sp>
      <p:cxnSp>
        <p:nvCxnSpPr>
          <p:cNvPr id="16" name="Gerade Verbindung mit Pfeil 15"/>
          <p:cNvCxnSpPr/>
          <p:nvPr/>
        </p:nvCxnSpPr>
        <p:spPr>
          <a:xfrm flipH="1" flipV="1">
            <a:off x="5920887" y="4230569"/>
            <a:ext cx="496965" cy="237181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feld 20"/>
          <p:cNvSpPr txBox="1"/>
          <p:nvPr/>
        </p:nvSpPr>
        <p:spPr>
          <a:xfrm>
            <a:off x="1403648" y="620688"/>
            <a:ext cx="3902735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Freitermine Tage und Ferien bearbeiten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6458560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el 1"/>
          <p:cNvSpPr>
            <a:spLocks noGrp="1"/>
          </p:cNvSpPr>
          <p:nvPr>
            <p:ph type="title"/>
          </p:nvPr>
        </p:nvSpPr>
        <p:spPr>
          <a:xfrm>
            <a:off x="0" y="1628800"/>
            <a:ext cx="9144000" cy="3312368"/>
          </a:xfrm>
        </p:spPr>
        <p:txBody>
          <a:bodyPr/>
          <a:lstStyle/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Nach dem Datenimport aus dem SIS-Handball in die nuLiga Datenbank haben alle Schiedsrichter eine E-Mail mit einem Passwort erhalten. </a:t>
            </a:r>
            <a:br>
              <a:rPr lang="de-DE" sz="2400" dirty="0" smtClean="0">
                <a:solidFill>
                  <a:schemeClr val="tx1"/>
                </a:solidFill>
              </a:rPr>
            </a:br>
            <a:r>
              <a:rPr lang="de-DE" sz="2400" dirty="0" smtClean="0">
                <a:solidFill>
                  <a:schemeClr val="tx1"/>
                </a:solidFill>
              </a:rPr>
              <a:t>Die Anmeldung erfolgt über die nuLiga Homepage des HVN</a:t>
            </a:r>
            <a:br>
              <a:rPr lang="de-DE" sz="2400" dirty="0" smtClean="0">
                <a:solidFill>
                  <a:schemeClr val="tx1"/>
                </a:solidFill>
              </a:rPr>
            </a:br>
            <a:r>
              <a:rPr lang="de-DE" sz="2400" dirty="0" smtClean="0">
                <a:solidFill>
                  <a:schemeClr val="tx1"/>
                </a:solidFill>
              </a:rPr>
              <a:t>mit E-Mail Adresse und Passwort.</a:t>
            </a:r>
            <a:br>
              <a:rPr lang="de-DE" sz="2400" dirty="0" smtClean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/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u="sng" dirty="0">
                <a:solidFill>
                  <a:schemeClr val="accent1">
                    <a:lumMod val="75000"/>
                  </a:schemeClr>
                </a:solidFill>
              </a:rPr>
              <a:t>https://hvniederrhein-handball.liga.nu/</a:t>
            </a:r>
            <a:endParaRPr lang="de-DE" sz="2400" u="sng" dirty="0">
              <a:solidFill>
                <a:schemeClr val="accent1">
                  <a:lumMod val="75000"/>
                </a:schemeClr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53392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k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9266573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3" name="Image" r:id="rId3" imgW="11872800" imgH="9345960" progId="Photoshop.Image.9">
                  <p:embed/>
                </p:oleObj>
              </mc:Choice>
              <mc:Fallback>
                <p:oleObj name="Image" r:id="rId3" imgW="11872800" imgH="934596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feld 7"/>
          <p:cNvSpPr txBox="1"/>
          <p:nvPr/>
        </p:nvSpPr>
        <p:spPr>
          <a:xfrm>
            <a:off x="4211960" y="4107470"/>
            <a:ext cx="3096344" cy="7571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Hier kann ein Freitermin für Verein und Mannschaft festgelegt werden.</a:t>
            </a:r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1259632" y="4866500"/>
            <a:ext cx="6436187" cy="646285"/>
          </a:xfrm>
          <a:prstGeom prst="rect">
            <a:avLst/>
          </a:prstGeom>
          <a:noFill/>
          <a:ln w="317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cxnSp>
        <p:nvCxnSpPr>
          <p:cNvPr id="11" name="Gerade Verbindung mit Pfeil 10"/>
          <p:cNvCxnSpPr/>
          <p:nvPr/>
        </p:nvCxnSpPr>
        <p:spPr>
          <a:xfrm flipH="1">
            <a:off x="3647522" y="4543089"/>
            <a:ext cx="430058" cy="251299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feld 12"/>
          <p:cNvSpPr txBox="1"/>
          <p:nvPr/>
        </p:nvSpPr>
        <p:spPr>
          <a:xfrm>
            <a:off x="3470533" y="5196953"/>
            <a:ext cx="2495491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Freitermin übernehmen.</a:t>
            </a:r>
            <a:endParaRPr lang="de-DE" sz="1800" dirty="0">
              <a:latin typeface="+mj-lt"/>
            </a:endParaRPr>
          </a:p>
        </p:txBody>
      </p:sp>
      <p:cxnSp>
        <p:nvCxnSpPr>
          <p:cNvPr id="14" name="Gerade Verbindung mit Pfeil 13"/>
          <p:cNvCxnSpPr/>
          <p:nvPr/>
        </p:nvCxnSpPr>
        <p:spPr>
          <a:xfrm flipH="1" flipV="1">
            <a:off x="2894121" y="5276445"/>
            <a:ext cx="576412" cy="96771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feld 16"/>
          <p:cNvSpPr txBox="1"/>
          <p:nvPr/>
        </p:nvSpPr>
        <p:spPr>
          <a:xfrm>
            <a:off x="1403648" y="620688"/>
            <a:ext cx="4932953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Freitermine für Verein und Mannschaft bearbeiten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6283623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9483788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5" name="Image" r:id="rId3" imgW="11898360" imgH="10476000" progId="Photoshop.Image.9">
                  <p:embed/>
                </p:oleObj>
              </mc:Choice>
              <mc:Fallback>
                <p:oleObj name="Image" r:id="rId3" imgW="11898360" imgH="1047600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Gerade Verbindung mit Pfeil 8"/>
          <p:cNvCxnSpPr/>
          <p:nvPr/>
        </p:nvCxnSpPr>
        <p:spPr>
          <a:xfrm rot="21480000" flipH="1" flipV="1">
            <a:off x="3470707" y="6063225"/>
            <a:ext cx="576065" cy="20024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feld 9"/>
          <p:cNvSpPr txBox="1"/>
          <p:nvPr/>
        </p:nvSpPr>
        <p:spPr>
          <a:xfrm>
            <a:off x="3995936" y="5940000"/>
            <a:ext cx="3160673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Anschießend auf weiter klicken.</a:t>
            </a:r>
            <a:endParaRPr lang="de-DE" sz="1800" dirty="0">
              <a:latin typeface="+mj-lt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948264" y="3629101"/>
            <a:ext cx="819563" cy="1600099"/>
          </a:xfrm>
          <a:prstGeom prst="rect">
            <a:avLst/>
          </a:prstGeom>
          <a:noFill/>
          <a:ln w="317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5" name="Textfeld 14"/>
          <p:cNvSpPr txBox="1"/>
          <p:nvPr/>
        </p:nvSpPr>
        <p:spPr>
          <a:xfrm>
            <a:off x="5398818" y="2481311"/>
            <a:ext cx="2989182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Zum löschen von Terminen hier ein Feld markieren und „Löschen“ auswählen.</a:t>
            </a:r>
            <a:endParaRPr lang="de-DE" sz="1800" dirty="0">
              <a:latin typeface="+mj-lt"/>
            </a:endParaRPr>
          </a:p>
        </p:txBody>
      </p:sp>
      <p:cxnSp>
        <p:nvCxnSpPr>
          <p:cNvPr id="16" name="Gerade Verbindung mit Pfeil 15"/>
          <p:cNvCxnSpPr/>
          <p:nvPr/>
        </p:nvCxnSpPr>
        <p:spPr>
          <a:xfrm>
            <a:off x="6893409" y="3265944"/>
            <a:ext cx="376845" cy="256195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feld 16"/>
          <p:cNvSpPr txBox="1"/>
          <p:nvPr/>
        </p:nvSpPr>
        <p:spPr>
          <a:xfrm>
            <a:off x="1403648" y="620688"/>
            <a:ext cx="2099549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Freitermine löschen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8661890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7408322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9" name="Image" r:id="rId3" imgW="12114000" imgH="10374480" progId="Photoshop.Image.9">
                  <p:embed/>
                </p:oleObj>
              </mc:Choice>
              <mc:Fallback>
                <p:oleObj name="Image" r:id="rId3" imgW="12114000" imgH="1037448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Gerade Verbindung mit Pfeil 8"/>
          <p:cNvCxnSpPr/>
          <p:nvPr/>
        </p:nvCxnSpPr>
        <p:spPr>
          <a:xfrm rot="21480000" flipH="1" flipV="1">
            <a:off x="3528333" y="6047967"/>
            <a:ext cx="576065" cy="20024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feld 9"/>
          <p:cNvSpPr txBox="1"/>
          <p:nvPr/>
        </p:nvSpPr>
        <p:spPr>
          <a:xfrm>
            <a:off x="4104572" y="5962338"/>
            <a:ext cx="3492238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Anschießend auf Speichern klicken.</a:t>
            </a:r>
            <a:endParaRPr lang="de-DE" sz="1800" dirty="0">
              <a:latin typeface="+mj-lt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1331640" y="3265944"/>
            <a:ext cx="6552728" cy="2626597"/>
          </a:xfrm>
          <a:prstGeom prst="rect">
            <a:avLst/>
          </a:prstGeom>
          <a:noFill/>
          <a:ln w="317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5" name="Textfeld 14"/>
          <p:cNvSpPr txBox="1"/>
          <p:nvPr/>
        </p:nvSpPr>
        <p:spPr>
          <a:xfrm>
            <a:off x="5004084" y="2564261"/>
            <a:ext cx="2989182" cy="541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Zur Kontrolle werden hier alle Freitermine angezeigt.</a:t>
            </a:r>
            <a:endParaRPr lang="de-DE" sz="1800" dirty="0">
              <a:latin typeface="+mj-lt"/>
            </a:endParaRPr>
          </a:p>
        </p:txBody>
      </p:sp>
      <p:cxnSp>
        <p:nvCxnSpPr>
          <p:cNvPr id="16" name="Gerade Verbindung mit Pfeil 15"/>
          <p:cNvCxnSpPr/>
          <p:nvPr/>
        </p:nvCxnSpPr>
        <p:spPr>
          <a:xfrm flipH="1">
            <a:off x="4626801" y="2852936"/>
            <a:ext cx="377247" cy="313289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feld 12"/>
          <p:cNvSpPr txBox="1"/>
          <p:nvPr/>
        </p:nvSpPr>
        <p:spPr>
          <a:xfrm>
            <a:off x="1403648" y="620688"/>
            <a:ext cx="2231316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Freitermine Übersicht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2372319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952614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3" name="Image" r:id="rId3" imgW="11580840" imgH="5752080" progId="Photoshop.Image.9">
                  <p:embed/>
                </p:oleObj>
              </mc:Choice>
              <mc:Fallback>
                <p:oleObj name="Image" r:id="rId3" imgW="11580840" imgH="575208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feld 7"/>
          <p:cNvSpPr txBox="1"/>
          <p:nvPr/>
        </p:nvSpPr>
        <p:spPr>
          <a:xfrm>
            <a:off x="2863766" y="3284984"/>
            <a:ext cx="4691362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Wenn der Schiedsrichter im SR Kader angelegt wurde können hier die Freitermine während der ganzen Saison eigegeben werden.</a:t>
            </a:r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1403648" y="620688"/>
            <a:ext cx="2363147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Freitermine bearbeiten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8568356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5" name="Picture 2" descr="letzte_seit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1" y="1052513"/>
            <a:ext cx="5475288" cy="551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uppierung 1"/>
          <p:cNvGrpSpPr>
            <a:grpSpLocks/>
          </p:cNvGrpSpPr>
          <p:nvPr/>
        </p:nvGrpSpPr>
        <p:grpSpPr bwMode="auto">
          <a:xfrm>
            <a:off x="2268537" y="3429001"/>
            <a:ext cx="3016251" cy="1502976"/>
            <a:chOff x="969754" y="3403600"/>
            <a:chExt cx="4492834" cy="1502589"/>
          </a:xfrm>
        </p:grpSpPr>
        <p:sp>
          <p:nvSpPr>
            <p:cNvPr id="134148" name="Text Box 4"/>
            <p:cNvSpPr txBox="1">
              <a:spLocks noChangeArrowheads="1"/>
            </p:cNvSpPr>
            <p:nvPr/>
          </p:nvSpPr>
          <p:spPr bwMode="auto">
            <a:xfrm>
              <a:off x="969754" y="3619624"/>
              <a:ext cx="3248025" cy="795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SzPct val="95000"/>
                <a:buFont typeface="Wingdings 2" charset="0"/>
                <a:buChar char=""/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SzPct val="95000"/>
                <a:buFont typeface="Wingdings 2" charset="0"/>
                <a:buChar char=""/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SzPct val="95000"/>
                <a:buFont typeface="Wingdings 2" charset="0"/>
                <a:buChar char=""/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SzPct val="95000"/>
                <a:buFont typeface="Wingdings 2" charset="0"/>
                <a:buChar char=""/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</a:defRPr>
              </a:lvl9pPr>
            </a:lstStyle>
            <a:p>
              <a:pPr algn="ctr" eaLnBrk="1" hangingPunct="1">
                <a:buFont typeface="Wingdings 2" charset="0"/>
                <a:buNone/>
              </a:pPr>
              <a:r>
                <a:rPr lang="de-DE" dirty="0" smtClean="0">
                  <a:solidFill>
                    <a:srgbClr val="FF0000"/>
                  </a:solidFill>
                  <a:latin typeface="Arial Black" charset="0"/>
                  <a:cs typeface="Arial" charset="0"/>
                </a:rPr>
                <a:t>NOCH</a:t>
              </a:r>
              <a:br>
                <a:rPr lang="de-DE" dirty="0" smtClean="0">
                  <a:solidFill>
                    <a:srgbClr val="FF0000"/>
                  </a:solidFill>
                  <a:latin typeface="Arial Black" charset="0"/>
                  <a:cs typeface="Arial" charset="0"/>
                </a:rPr>
              </a:br>
              <a:r>
                <a:rPr lang="de-DE" dirty="0" smtClean="0">
                  <a:solidFill>
                    <a:srgbClr val="FF0000"/>
                  </a:solidFill>
                  <a:latin typeface="Arial Black" charset="0"/>
                  <a:cs typeface="Arial" charset="0"/>
                </a:rPr>
                <a:t>FRAGEN</a:t>
              </a:r>
              <a:endParaRPr lang="de-DE" dirty="0">
                <a:solidFill>
                  <a:srgbClr val="FF0000"/>
                </a:solidFill>
                <a:latin typeface="Arial Black" charset="0"/>
                <a:cs typeface="Arial" charset="0"/>
              </a:endParaRPr>
            </a:p>
          </p:txBody>
        </p:sp>
        <p:sp>
          <p:nvSpPr>
            <p:cNvPr id="134149" name="Text Box 4"/>
            <p:cNvSpPr txBox="1">
              <a:spLocks noChangeArrowheads="1"/>
            </p:cNvSpPr>
            <p:nvPr/>
          </p:nvSpPr>
          <p:spPr bwMode="auto">
            <a:xfrm>
              <a:off x="3838576" y="3403600"/>
              <a:ext cx="1624012" cy="1502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SzPct val="95000"/>
                <a:buFont typeface="Wingdings 2" charset="0"/>
                <a:buChar char=""/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SzPct val="95000"/>
                <a:buFont typeface="Wingdings 2" charset="0"/>
                <a:buChar char=""/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SzPct val="95000"/>
                <a:buFont typeface="Wingdings 2" charset="0"/>
                <a:buChar char=""/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SzPct val="95000"/>
                <a:buFont typeface="Wingdings 2" charset="0"/>
                <a:buChar char=""/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</a:defRPr>
              </a:lvl9pPr>
            </a:lstStyle>
            <a:p>
              <a:pPr algn="ctr" eaLnBrk="1" hangingPunct="1">
                <a:buFont typeface="Wingdings 2" charset="0"/>
                <a:buNone/>
              </a:pPr>
              <a:r>
                <a:rPr lang="de-DE" sz="11000" dirty="0">
                  <a:solidFill>
                    <a:srgbClr val="FF0000"/>
                  </a:solidFill>
                  <a:latin typeface="Fraikin Handball" charset="0"/>
                  <a:cs typeface="Arial" charset="0"/>
                </a:rPr>
                <a:t>?</a:t>
              </a:r>
            </a:p>
          </p:txBody>
        </p:sp>
      </p:grp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5651501" y="1628776"/>
            <a:ext cx="3248025" cy="165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charset="0"/>
              <a:buChar char=""/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charset="0"/>
              <a:buChar char=""/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charset="0"/>
              <a:buChar char=""/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charset="0"/>
              <a:buChar char=""/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9pPr>
          </a:lstStyle>
          <a:p>
            <a:pPr algn="ctr" eaLnBrk="1" hangingPunct="1">
              <a:buFont typeface="Wingdings 2" charset="0"/>
              <a:buNone/>
            </a:pPr>
            <a:r>
              <a:rPr lang="de-DE" dirty="0">
                <a:solidFill>
                  <a:srgbClr val="FF0000"/>
                </a:solidFill>
                <a:latin typeface="Arial Black" charset="0"/>
                <a:cs typeface="Arial" charset="0"/>
              </a:rPr>
              <a:t>Vielen Dank</a:t>
            </a:r>
          </a:p>
          <a:p>
            <a:pPr algn="ctr" eaLnBrk="1" hangingPunct="1">
              <a:buFont typeface="Wingdings 2" charset="0"/>
              <a:buNone/>
            </a:pPr>
            <a:r>
              <a:rPr lang="de-DE" sz="2000" dirty="0">
                <a:solidFill>
                  <a:srgbClr val="FF0000"/>
                </a:solidFill>
                <a:latin typeface="Arial Black" charset="0"/>
                <a:cs typeface="Arial" charset="0"/>
              </a:rPr>
              <a:t>für </a:t>
            </a:r>
          </a:p>
          <a:p>
            <a:pPr algn="ctr" eaLnBrk="1" hangingPunct="1">
              <a:buFont typeface="Wingdings 2" charset="0"/>
              <a:buNone/>
            </a:pPr>
            <a:r>
              <a:rPr lang="de-DE" sz="2000" dirty="0">
                <a:solidFill>
                  <a:srgbClr val="FF0000"/>
                </a:solidFill>
                <a:latin typeface="Arial Black" charset="0"/>
                <a:cs typeface="Arial" charset="0"/>
              </a:rPr>
              <a:t>die Aufmerksamkeit und viel Erfolg </a:t>
            </a:r>
          </a:p>
          <a:p>
            <a:pPr algn="ctr" eaLnBrk="1" hangingPunct="1">
              <a:buFont typeface="Wingdings 2" charset="0"/>
              <a:buNone/>
            </a:pPr>
            <a:r>
              <a:rPr lang="de-DE" sz="2000" dirty="0" smtClean="0">
                <a:solidFill>
                  <a:srgbClr val="FF0000"/>
                </a:solidFill>
                <a:latin typeface="Arial Black" charset="0"/>
                <a:cs typeface="Arial" charset="0"/>
              </a:rPr>
              <a:t>mit der nu Liga!</a:t>
            </a:r>
            <a:endParaRPr lang="de-DE" sz="2000" dirty="0">
              <a:solidFill>
                <a:srgbClr val="FF0000"/>
              </a:solidFill>
              <a:latin typeface="Arial Black" charset="0"/>
              <a:cs typeface="Arial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611560" y="1484784"/>
            <a:ext cx="8064896" cy="3360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buNone/>
            </a:pPr>
            <a:r>
              <a:rPr lang="de-D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Sehr geehrter Schiedsrichter Heimverein</a:t>
            </a:r>
            <a:r>
              <a:rPr lang="de-DE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herzlich </a:t>
            </a:r>
            <a:r>
              <a:rPr lang="de-D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willkommen im Ligasystem nuLiga.</a:t>
            </a:r>
          </a:p>
          <a:p>
            <a:pPr>
              <a:spcAft>
                <a:spcPts val="0"/>
              </a:spcAft>
              <a:buNone/>
            </a:pPr>
            <a:r>
              <a:rPr lang="de-D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</a:p>
          <a:p>
            <a:pPr>
              <a:spcAft>
                <a:spcPts val="0"/>
              </a:spcAft>
              <a:buNone/>
            </a:pPr>
            <a:r>
              <a:rPr lang="de-D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Hiermit erhalten Sie Ihre aktuellen Zugangsdaten:</a:t>
            </a:r>
          </a:p>
          <a:p>
            <a:pPr>
              <a:spcAft>
                <a:spcPts val="0"/>
              </a:spcAft>
              <a:buNone/>
            </a:pPr>
            <a:r>
              <a:rPr lang="de-D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  <a:buNone/>
            </a:pPr>
            <a:r>
              <a:rPr lang="de-D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Benutzer: </a:t>
            </a:r>
            <a:r>
              <a:rPr lang="de-DE" sz="1800" u="sng" dirty="0" smtClean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sr@handballkreis-moenchengladbach.de</a:t>
            </a:r>
          </a:p>
          <a:p>
            <a:pPr>
              <a:spcAft>
                <a:spcPts val="0"/>
              </a:spcAft>
              <a:buNone/>
            </a:pPr>
            <a:endParaRPr lang="de-DE" sz="1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buNone/>
            </a:pPr>
            <a:r>
              <a:rPr lang="de-DE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Passwort</a:t>
            </a:r>
            <a:r>
              <a:rPr lang="de-D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zx56eo02</a:t>
            </a:r>
          </a:p>
          <a:p>
            <a:pPr>
              <a:spcAft>
                <a:spcPts val="0"/>
              </a:spcAft>
              <a:buNone/>
            </a:pPr>
            <a:r>
              <a:rPr lang="de-D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  <a:buNone/>
            </a:pPr>
            <a:r>
              <a:rPr lang="de-D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  <a:buNone/>
            </a:pPr>
            <a:r>
              <a:rPr lang="de-D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Wir wünschen Ihnen weiterhin viel Spaß beim Handball mit nuLiga!</a:t>
            </a:r>
          </a:p>
          <a:p>
            <a:pPr>
              <a:spcAft>
                <a:spcPts val="0"/>
              </a:spcAft>
              <a:buNone/>
            </a:pPr>
            <a:r>
              <a:rPr lang="de-D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  <a:buNone/>
            </a:pPr>
            <a:r>
              <a:rPr lang="de-D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Ihr nuLiga Team.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403648" y="620688"/>
            <a:ext cx="3024336" cy="319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</a:rPr>
              <a:t>E-Mail </a:t>
            </a: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zur Begrüßung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635370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7700459"/>
              </p:ext>
            </p:extLst>
          </p:nvPr>
        </p:nvGraphicFramePr>
        <p:xfrm>
          <a:off x="827584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8" name="Image" r:id="rId3" imgW="11720520" imgH="8876160" progId="Photoshop.Image.9">
                  <p:embed/>
                </p:oleObj>
              </mc:Choice>
              <mc:Fallback>
                <p:oleObj name="Image" r:id="rId3" imgW="11720520" imgH="887616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7584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6984000" y="4068000"/>
            <a:ext cx="936104" cy="224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050" b="1" dirty="0" smtClean="0">
                <a:latin typeface="+mj-lt"/>
              </a:rPr>
              <a:t>test@mail.de</a:t>
            </a:r>
            <a:endParaRPr lang="de-DE" sz="1050" b="1" dirty="0">
              <a:latin typeface="+mj-lt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6984000" y="4158000"/>
            <a:ext cx="732893" cy="34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2000" b="1" dirty="0" smtClean="0">
                <a:latin typeface="+mj-lt"/>
              </a:rPr>
              <a:t>………</a:t>
            </a:r>
            <a:endParaRPr lang="de-DE" sz="2000" b="1" dirty="0">
              <a:latin typeface="+mj-lt"/>
            </a:endParaRPr>
          </a:p>
        </p:txBody>
      </p:sp>
      <p:cxnSp>
        <p:nvCxnSpPr>
          <p:cNvPr id="8" name="Gerade Verbindung mit Pfeil 7"/>
          <p:cNvCxnSpPr/>
          <p:nvPr/>
        </p:nvCxnSpPr>
        <p:spPr>
          <a:xfrm flipH="1">
            <a:off x="7398413" y="3728798"/>
            <a:ext cx="413952" cy="336508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/>
          <p:nvPr/>
        </p:nvCxnSpPr>
        <p:spPr>
          <a:xfrm flipH="1" flipV="1">
            <a:off x="7398413" y="4492811"/>
            <a:ext cx="389724" cy="32540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7577501" y="3414866"/>
            <a:ext cx="1523366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E-Mai Adresse</a:t>
            </a:r>
            <a:endParaRPr lang="de-DE" sz="1800" dirty="0">
              <a:latin typeface="+mj-lt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7771441" y="4707435"/>
            <a:ext cx="1029256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Passwort</a:t>
            </a:r>
            <a:endParaRPr lang="de-DE" sz="1800" dirty="0">
              <a:latin typeface="+mj-lt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1403648" y="620688"/>
            <a:ext cx="2642583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Anmeldung bei der nuLiga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  <p:cxnSp>
        <p:nvCxnSpPr>
          <p:cNvPr id="11" name="Gerade Verbindung mit Pfeil 10"/>
          <p:cNvCxnSpPr/>
          <p:nvPr/>
        </p:nvCxnSpPr>
        <p:spPr>
          <a:xfrm flipH="1" flipV="1">
            <a:off x="6789138" y="5119818"/>
            <a:ext cx="389724" cy="32540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/>
        </p:nvSpPr>
        <p:spPr>
          <a:xfrm>
            <a:off x="6213973" y="5464916"/>
            <a:ext cx="2886894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Wenn die </a:t>
            </a:r>
            <a:r>
              <a:rPr lang="de-DE" sz="1800" dirty="0" smtClean="0">
                <a:latin typeface="+mj-lt"/>
              </a:rPr>
              <a:t>Begrüßungsmail nicht vorhanden ist muss eine Neuregistrierung erfolgen.</a:t>
            </a:r>
            <a:endParaRPr lang="de-DE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4381771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6302561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2" name="Image" r:id="rId3" imgW="12038040" imgH="9091800" progId="Photoshop.Image.9">
                  <p:embed/>
                </p:oleObj>
              </mc:Choice>
              <mc:Fallback>
                <p:oleObj name="Image" r:id="rId3" imgW="12038040" imgH="909180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feld 1"/>
          <p:cNvSpPr txBox="1"/>
          <p:nvPr/>
        </p:nvSpPr>
        <p:spPr>
          <a:xfrm>
            <a:off x="1403648" y="620688"/>
            <a:ext cx="1309974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Registrieren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724939" y="4509120"/>
            <a:ext cx="2423125" cy="1080120"/>
          </a:xfrm>
          <a:prstGeom prst="rect">
            <a:avLst/>
          </a:prstGeom>
          <a:noFill/>
          <a:ln w="317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7" name="Textfeld 16"/>
          <p:cNvSpPr txBox="1"/>
          <p:nvPr/>
        </p:nvSpPr>
        <p:spPr>
          <a:xfrm>
            <a:off x="2728406" y="3377878"/>
            <a:ext cx="3759188" cy="9842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Alle Felder müssen ausgefüllt werden. E-Mail Adresse ist die aus dem SIS.</a:t>
            </a:r>
            <a:br>
              <a:rPr lang="de-DE" sz="1800" dirty="0" smtClean="0">
                <a:latin typeface="+mj-lt"/>
              </a:rPr>
            </a:br>
            <a:r>
              <a:rPr lang="de-DE" sz="1800" dirty="0" smtClean="0">
                <a:latin typeface="+mj-lt"/>
              </a:rPr>
              <a:t>Die Vereins Nr. findet ihr unter Vereinssuche.</a:t>
            </a:r>
            <a:endParaRPr lang="de-DE" sz="1800" dirty="0">
              <a:latin typeface="+mj-lt"/>
            </a:endParaRPr>
          </a:p>
        </p:txBody>
      </p:sp>
      <p:cxnSp>
        <p:nvCxnSpPr>
          <p:cNvPr id="19" name="Gerade Verbindung mit Pfeil 18"/>
          <p:cNvCxnSpPr/>
          <p:nvPr/>
        </p:nvCxnSpPr>
        <p:spPr>
          <a:xfrm flipH="1">
            <a:off x="2267744" y="4050349"/>
            <a:ext cx="413952" cy="336508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>
          <a:xfrm rot="21480000" flipH="1" flipV="1">
            <a:off x="4716190" y="5746284"/>
            <a:ext cx="576065" cy="20024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feld 20"/>
          <p:cNvSpPr txBox="1"/>
          <p:nvPr/>
        </p:nvSpPr>
        <p:spPr>
          <a:xfrm>
            <a:off x="5292429" y="5621524"/>
            <a:ext cx="2634054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Anschießend </a:t>
            </a:r>
            <a:r>
              <a:rPr lang="de-DE" sz="1800" dirty="0" smtClean="0">
                <a:latin typeface="+mj-lt"/>
              </a:rPr>
              <a:t>Registrieren.</a:t>
            </a:r>
            <a:endParaRPr lang="de-DE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3786262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403648" y="620688"/>
            <a:ext cx="2491323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Registrierung erfolgreich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  <p:graphicFrame>
        <p:nvGraphicFramePr>
          <p:cNvPr id="3" name="Objek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7812696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3" name="Image" r:id="rId3" imgW="12177720" imgH="8228520" progId="Photoshop.Image.9">
                  <p:embed/>
                </p:oleObj>
              </mc:Choice>
              <mc:Fallback>
                <p:oleObj name="Image" r:id="rId3" imgW="12177720" imgH="822852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feld 9"/>
          <p:cNvSpPr txBox="1"/>
          <p:nvPr/>
        </p:nvSpPr>
        <p:spPr>
          <a:xfrm>
            <a:off x="2987824" y="4581128"/>
            <a:ext cx="3759188" cy="7626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Wenn die Registrierung erfolgreich ist wird eine E-Mail mit einem Passwort geschickt.</a:t>
            </a:r>
            <a:endParaRPr lang="de-DE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684080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3571197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0" name="Image" r:id="rId3" imgW="11758680" imgH="9612360" progId="Photoshop.Image.9">
                  <p:embed/>
                </p:oleObj>
              </mc:Choice>
              <mc:Fallback>
                <p:oleObj name="Image" r:id="rId3" imgW="11758680" imgH="961236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Gerade Verbindung mit Pfeil 2"/>
          <p:cNvCxnSpPr/>
          <p:nvPr/>
        </p:nvCxnSpPr>
        <p:spPr>
          <a:xfrm flipH="1">
            <a:off x="1619672" y="5301208"/>
            <a:ext cx="504056" cy="216024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feld 3"/>
          <p:cNvSpPr txBox="1"/>
          <p:nvPr/>
        </p:nvSpPr>
        <p:spPr>
          <a:xfrm>
            <a:off x="2195736" y="4754699"/>
            <a:ext cx="3282684" cy="7571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Bei der ersten Anmeldung muss die Datenschutzerklärung bestätigt werden.</a:t>
            </a:r>
            <a:endParaRPr lang="de-DE" sz="1800" dirty="0">
              <a:latin typeface="+mj-lt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403648" y="620688"/>
            <a:ext cx="2237920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Datenschutzerklärung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  <p:cxnSp>
        <p:nvCxnSpPr>
          <p:cNvPr id="7" name="Gerade Verbindung mit Pfeil 6"/>
          <p:cNvCxnSpPr/>
          <p:nvPr/>
        </p:nvCxnSpPr>
        <p:spPr>
          <a:xfrm rot="21480000" flipH="1" flipV="1">
            <a:off x="2771973" y="5991217"/>
            <a:ext cx="576065" cy="20024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feld 7"/>
          <p:cNvSpPr txBox="1"/>
          <p:nvPr/>
        </p:nvSpPr>
        <p:spPr>
          <a:xfrm>
            <a:off x="3297202" y="5841506"/>
            <a:ext cx="3160673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Anschießend auf weiter klicken.</a:t>
            </a:r>
            <a:endParaRPr lang="de-DE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5752629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k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2423032"/>
              </p:ext>
            </p:extLst>
          </p:nvPr>
        </p:nvGraphicFramePr>
        <p:xfrm>
          <a:off x="827584" y="1124744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4" name="Image" r:id="rId3" imgW="11644200" imgH="11085480" progId="Photoshop.Image.9">
                  <p:embed/>
                </p:oleObj>
              </mc:Choice>
              <mc:Fallback>
                <p:oleObj name="Image" r:id="rId3" imgW="11644200" imgH="1108548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7584" y="1124744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" name="Gerade Verbindung mit Pfeil 3"/>
          <p:cNvCxnSpPr/>
          <p:nvPr/>
        </p:nvCxnSpPr>
        <p:spPr>
          <a:xfrm flipH="1">
            <a:off x="4254068" y="3574201"/>
            <a:ext cx="425932" cy="16322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feld 4"/>
          <p:cNvSpPr txBox="1"/>
          <p:nvPr/>
        </p:nvSpPr>
        <p:spPr>
          <a:xfrm>
            <a:off x="4794361" y="3225204"/>
            <a:ext cx="2765572" cy="762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Das Passwort muss nach der ersten Anmeldung geändert werden.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4763692" y="4027285"/>
            <a:ext cx="297666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Hier wird das Passwort für die Unterschrift im nuScore Spielbericht eingegeben.</a:t>
            </a:r>
            <a:endParaRPr lang="de-DE" dirty="0"/>
          </a:p>
        </p:txBody>
      </p:sp>
      <p:cxnSp>
        <p:nvCxnSpPr>
          <p:cNvPr id="7" name="Gerade Verbindung mit Pfeil 6"/>
          <p:cNvCxnSpPr/>
          <p:nvPr/>
        </p:nvCxnSpPr>
        <p:spPr>
          <a:xfrm flipH="1">
            <a:off x="4217860" y="4221088"/>
            <a:ext cx="462140" cy="187810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hteck 7"/>
          <p:cNvSpPr/>
          <p:nvPr/>
        </p:nvSpPr>
        <p:spPr>
          <a:xfrm>
            <a:off x="2123728" y="4829366"/>
            <a:ext cx="5616624" cy="1835942"/>
          </a:xfrm>
          <a:prstGeom prst="rect">
            <a:avLst/>
          </a:prstGeom>
          <a:noFill/>
          <a:ln w="317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4" name="Textfeld 13"/>
          <p:cNvSpPr txBox="1"/>
          <p:nvPr/>
        </p:nvSpPr>
        <p:spPr>
          <a:xfrm>
            <a:off x="5868144" y="5338317"/>
            <a:ext cx="1656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Hier wird festgelegt was im Internet veröffentlicht wird.</a:t>
            </a:r>
            <a:endParaRPr lang="de-DE" sz="1800" dirty="0"/>
          </a:p>
        </p:txBody>
      </p:sp>
      <p:sp>
        <p:nvSpPr>
          <p:cNvPr id="9" name="Textfeld 8"/>
          <p:cNvSpPr txBox="1"/>
          <p:nvPr/>
        </p:nvSpPr>
        <p:spPr>
          <a:xfrm>
            <a:off x="1403648" y="620688"/>
            <a:ext cx="2962991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Persönliche Daten bearbeiten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5896492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 animBg="1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7693254"/>
              </p:ext>
            </p:extLst>
          </p:nvPr>
        </p:nvGraphicFramePr>
        <p:xfrm>
          <a:off x="828000" y="1080000"/>
          <a:ext cx="7560000" cy="46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0" name="Image" r:id="rId3" imgW="12914280" imgH="5866560" progId="Photoshop.Image.9">
                  <p:embed/>
                </p:oleObj>
              </mc:Choice>
              <mc:Fallback>
                <p:oleObj name="Image" r:id="rId3" imgW="12914280" imgH="586656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46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eck 7"/>
          <p:cNvSpPr/>
          <p:nvPr/>
        </p:nvSpPr>
        <p:spPr>
          <a:xfrm>
            <a:off x="828000" y="1045164"/>
            <a:ext cx="7488416" cy="2167812"/>
          </a:xfrm>
          <a:prstGeom prst="rect">
            <a:avLst/>
          </a:prstGeom>
          <a:noFill/>
          <a:ln w="317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4613632" y="1556792"/>
            <a:ext cx="3343031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Diese Felder Können leer bleiben.</a:t>
            </a:r>
            <a:endParaRPr lang="de-DE" sz="1800" dirty="0">
              <a:latin typeface="+mj-lt"/>
            </a:endParaRPr>
          </a:p>
        </p:txBody>
      </p:sp>
      <p:cxnSp>
        <p:nvCxnSpPr>
          <p:cNvPr id="10" name="Gerade Verbindung mit Pfeil 9"/>
          <p:cNvCxnSpPr/>
          <p:nvPr/>
        </p:nvCxnSpPr>
        <p:spPr>
          <a:xfrm flipH="1" flipV="1">
            <a:off x="1115616" y="4161082"/>
            <a:ext cx="389724" cy="32540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/>
          <p:cNvCxnSpPr/>
          <p:nvPr/>
        </p:nvCxnSpPr>
        <p:spPr>
          <a:xfrm flipH="1" flipV="1">
            <a:off x="2051720" y="4869160"/>
            <a:ext cx="389724" cy="32540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1403648" y="620688"/>
            <a:ext cx="2962991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Persönliche Daten bearbeiten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7057752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yperion">
  <a:themeElements>
    <a:clrScheme name="Hyperion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Hyperion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yperio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Hyperion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Hyperion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381</Words>
  <Application>Microsoft Office PowerPoint</Application>
  <PresentationFormat>Bildschirmpräsentation (4:3)</PresentationFormat>
  <Paragraphs>77</Paragraphs>
  <Slides>24</Slides>
  <Notes>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2</vt:i4>
      </vt:variant>
      <vt:variant>
        <vt:lpstr>Folientitel</vt:lpstr>
      </vt:variant>
      <vt:variant>
        <vt:i4>24</vt:i4>
      </vt:variant>
    </vt:vector>
  </HeadingPairs>
  <TitlesOfParts>
    <vt:vector size="35" baseType="lpstr">
      <vt:lpstr>ＭＳ Ｐゴシック</vt:lpstr>
      <vt:lpstr>Arial</vt:lpstr>
      <vt:lpstr>Arial Black</vt:lpstr>
      <vt:lpstr>Calibri</vt:lpstr>
      <vt:lpstr>Constantia</vt:lpstr>
      <vt:lpstr>Fraikin Handball</vt:lpstr>
      <vt:lpstr>Times New Roman</vt:lpstr>
      <vt:lpstr>Wingdings 2</vt:lpstr>
      <vt:lpstr>Hyperion</vt:lpstr>
      <vt:lpstr>Image</vt:lpstr>
      <vt:lpstr>Adobe Photoshop Image</vt:lpstr>
      <vt:lpstr>nuLiga Schulung für Schiedsrichter</vt:lpstr>
      <vt:lpstr>Nach dem Datenimport aus dem SIS-Handball in die nuLiga Datenbank haben alle Schiedsrichter eine E-Mail mit einem Passwort erhalten.  Die Anmeldung erfolgt über die nuLiga Homepage des HVN mit E-Mail Adresse und Passwort.  https://hvniederrhein-handball.liga.nu/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Helmut</dc:creator>
  <cp:lastModifiedBy>Rolf Mayer</cp:lastModifiedBy>
  <cp:revision>277</cp:revision>
  <cp:lastPrinted>2016-10-14T14:46:31Z</cp:lastPrinted>
  <dcterms:created xsi:type="dcterms:W3CDTF">2009-08-24T15:50:24Z</dcterms:created>
  <dcterms:modified xsi:type="dcterms:W3CDTF">2019-05-15T09:41:56Z</dcterms:modified>
</cp:coreProperties>
</file>