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5"/>
  </p:notesMasterIdLst>
  <p:sldIdLst>
    <p:sldId id="431" r:id="rId2"/>
    <p:sldId id="432" r:id="rId3"/>
    <p:sldId id="433" r:id="rId4"/>
    <p:sldId id="434" r:id="rId5"/>
    <p:sldId id="435" r:id="rId6"/>
    <p:sldId id="437" r:id="rId7"/>
    <p:sldId id="436" r:id="rId8"/>
    <p:sldId id="438" r:id="rId9"/>
    <p:sldId id="439" r:id="rId10"/>
    <p:sldId id="440" r:id="rId11"/>
    <p:sldId id="441" r:id="rId12"/>
    <p:sldId id="442" r:id="rId13"/>
    <p:sldId id="444" r:id="rId14"/>
    <p:sldId id="445" r:id="rId15"/>
    <p:sldId id="446" r:id="rId16"/>
    <p:sldId id="447" r:id="rId17"/>
    <p:sldId id="451" r:id="rId18"/>
    <p:sldId id="452" r:id="rId19"/>
    <p:sldId id="448" r:id="rId20"/>
    <p:sldId id="453" r:id="rId21"/>
    <p:sldId id="449" r:id="rId22"/>
    <p:sldId id="450" r:id="rId23"/>
    <p:sldId id="454" r:id="rId24"/>
    <p:sldId id="455" r:id="rId25"/>
    <p:sldId id="456" r:id="rId26"/>
    <p:sldId id="457" r:id="rId27"/>
    <p:sldId id="458" r:id="rId28"/>
    <p:sldId id="459" r:id="rId29"/>
    <p:sldId id="460" r:id="rId30"/>
    <p:sldId id="461" r:id="rId31"/>
    <p:sldId id="462" r:id="rId32"/>
    <p:sldId id="463" r:id="rId33"/>
    <p:sldId id="388" r:id="rId34"/>
  </p:sldIdLst>
  <p:sldSz cx="9144000" cy="6858000" type="screen4x3"/>
  <p:notesSz cx="7099300" cy="10234613"/>
  <p:defaultTextStyle>
    <a:defPPr>
      <a:defRPr lang="de-DE"/>
    </a:defPPr>
    <a:lvl1pPr algn="l" rtl="0" fontAlgn="base">
      <a:lnSpc>
        <a:spcPct val="80000"/>
      </a:lnSpc>
      <a:spcBef>
        <a:spcPct val="20000"/>
      </a:spcBef>
      <a:spcAft>
        <a:spcPct val="0"/>
      </a:spcAft>
      <a:buClr>
        <a:srgbClr val="0BD0D9"/>
      </a:buClr>
      <a:buSzPct val="95000"/>
      <a:buFont typeface="Wingdings 2" charset="0"/>
      <a:buChar char=""/>
      <a:defRPr sz="2800" kern="1200">
        <a:solidFill>
          <a:schemeClr val="tx1"/>
        </a:solidFill>
        <a:latin typeface="Constantia" charset="0"/>
        <a:ea typeface="ＭＳ Ｐゴシック" charset="0"/>
        <a:cs typeface="ＭＳ Ｐゴシック" charset="0"/>
      </a:defRPr>
    </a:lvl1pPr>
    <a:lvl2pPr marL="457200" algn="l" rtl="0" fontAlgn="base">
      <a:lnSpc>
        <a:spcPct val="80000"/>
      </a:lnSpc>
      <a:spcBef>
        <a:spcPct val="20000"/>
      </a:spcBef>
      <a:spcAft>
        <a:spcPct val="0"/>
      </a:spcAft>
      <a:buClr>
        <a:srgbClr val="0BD0D9"/>
      </a:buClr>
      <a:buSzPct val="95000"/>
      <a:buFont typeface="Wingdings 2" charset="0"/>
      <a:buChar char=""/>
      <a:defRPr sz="2800" kern="1200">
        <a:solidFill>
          <a:schemeClr val="tx1"/>
        </a:solidFill>
        <a:latin typeface="Constantia" charset="0"/>
        <a:ea typeface="ＭＳ Ｐゴシック" charset="0"/>
        <a:cs typeface="ＭＳ Ｐゴシック" charset="0"/>
      </a:defRPr>
    </a:lvl2pPr>
    <a:lvl3pPr marL="914400" algn="l" rtl="0" fontAlgn="base">
      <a:lnSpc>
        <a:spcPct val="80000"/>
      </a:lnSpc>
      <a:spcBef>
        <a:spcPct val="20000"/>
      </a:spcBef>
      <a:spcAft>
        <a:spcPct val="0"/>
      </a:spcAft>
      <a:buClr>
        <a:srgbClr val="0BD0D9"/>
      </a:buClr>
      <a:buSzPct val="95000"/>
      <a:buFont typeface="Wingdings 2" charset="0"/>
      <a:buChar char=""/>
      <a:defRPr sz="2800" kern="1200">
        <a:solidFill>
          <a:schemeClr val="tx1"/>
        </a:solidFill>
        <a:latin typeface="Constantia" charset="0"/>
        <a:ea typeface="ＭＳ Ｐゴシック" charset="0"/>
        <a:cs typeface="ＭＳ Ｐゴシック" charset="0"/>
      </a:defRPr>
    </a:lvl3pPr>
    <a:lvl4pPr marL="1371600" algn="l" rtl="0" fontAlgn="base">
      <a:lnSpc>
        <a:spcPct val="80000"/>
      </a:lnSpc>
      <a:spcBef>
        <a:spcPct val="20000"/>
      </a:spcBef>
      <a:spcAft>
        <a:spcPct val="0"/>
      </a:spcAft>
      <a:buClr>
        <a:srgbClr val="0BD0D9"/>
      </a:buClr>
      <a:buSzPct val="95000"/>
      <a:buFont typeface="Wingdings 2" charset="0"/>
      <a:buChar char=""/>
      <a:defRPr sz="2800" kern="1200">
        <a:solidFill>
          <a:schemeClr val="tx1"/>
        </a:solidFill>
        <a:latin typeface="Constantia" charset="0"/>
        <a:ea typeface="ＭＳ Ｐゴシック" charset="0"/>
        <a:cs typeface="ＭＳ Ｐゴシック" charset="0"/>
      </a:defRPr>
    </a:lvl4pPr>
    <a:lvl5pPr marL="1828800" algn="l" rtl="0" fontAlgn="base">
      <a:lnSpc>
        <a:spcPct val="80000"/>
      </a:lnSpc>
      <a:spcBef>
        <a:spcPct val="20000"/>
      </a:spcBef>
      <a:spcAft>
        <a:spcPct val="0"/>
      </a:spcAft>
      <a:buClr>
        <a:srgbClr val="0BD0D9"/>
      </a:buClr>
      <a:buSzPct val="95000"/>
      <a:buFont typeface="Wingdings 2" charset="0"/>
      <a:buChar char=""/>
      <a:defRPr sz="2800" kern="1200">
        <a:solidFill>
          <a:schemeClr val="tx1"/>
        </a:solidFill>
        <a:latin typeface="Constantia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800" kern="1200">
        <a:solidFill>
          <a:schemeClr val="tx1"/>
        </a:solidFill>
        <a:latin typeface="Constantia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800" kern="1200">
        <a:solidFill>
          <a:schemeClr val="tx1"/>
        </a:solidFill>
        <a:latin typeface="Constantia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800" kern="1200">
        <a:solidFill>
          <a:schemeClr val="tx1"/>
        </a:solidFill>
        <a:latin typeface="Constantia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800" kern="1200">
        <a:solidFill>
          <a:schemeClr val="tx1"/>
        </a:solidFill>
        <a:latin typeface="Constantia" charset="0"/>
        <a:ea typeface="ＭＳ Ｐゴシック" charset="0"/>
        <a:cs typeface="ＭＳ Ｐゴシック" charset="0"/>
      </a:defRPr>
    </a:lvl9pPr>
  </p:defaultTextStyle>
  <p:extLst>
    <p:ext uri="{521415D9-36F7-43E2-AB2F-B90AF26B5E84}">
      <p14:sectionLst xmlns:p14="http://schemas.microsoft.com/office/powerpoint/2010/main">
        <p14:section name="ESB" id="{DF642B65-98D8-BE41-9044-FF110DC39B6A}">
          <p14:sldIdLst>
            <p14:sldId id="431"/>
            <p14:sldId id="432"/>
            <p14:sldId id="433"/>
            <p14:sldId id="434"/>
            <p14:sldId id="435"/>
            <p14:sldId id="437"/>
            <p14:sldId id="436"/>
            <p14:sldId id="438"/>
            <p14:sldId id="439"/>
            <p14:sldId id="440"/>
            <p14:sldId id="441"/>
            <p14:sldId id="442"/>
            <p14:sldId id="444"/>
            <p14:sldId id="445"/>
            <p14:sldId id="446"/>
            <p14:sldId id="447"/>
            <p14:sldId id="451"/>
            <p14:sldId id="452"/>
            <p14:sldId id="448"/>
            <p14:sldId id="453"/>
            <p14:sldId id="449"/>
            <p14:sldId id="450"/>
            <p14:sldId id="454"/>
            <p14:sldId id="455"/>
            <p14:sldId id="456"/>
            <p14:sldId id="457"/>
            <p14:sldId id="458"/>
            <p14:sldId id="459"/>
            <p14:sldId id="460"/>
            <p14:sldId id="461"/>
            <p14:sldId id="462"/>
            <p14:sldId id="463"/>
            <p14:sldId id="388"/>
          </p14:sldIdLst>
        </p14:section>
        <p14:section name="Kaderlisten" id="{B5AAE12F-AACD-4E48-B399-3929C95B639F}">
          <p14:sldIdLst/>
        </p14:section>
        <p14:section name="Spielberichtsbogen Papier" id="{F6DB28C0-A803-D34A-AD22-69938DB6F246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09" autoAdjust="0"/>
    <p:restoredTop sz="94084" autoAdjust="0"/>
  </p:normalViewPr>
  <p:slideViewPr>
    <p:cSldViewPr>
      <p:cViewPr varScale="1">
        <p:scale>
          <a:sx n="107" d="100"/>
          <a:sy n="107" d="100"/>
        </p:scale>
        <p:origin x="192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89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560A69AA-8D24-0F45-AAFE-2099834FEA27}" type="datetimeFigureOut">
              <a:rPr lang="de-DE"/>
              <a:pPr>
                <a:defRPr/>
              </a:pPr>
              <a:t>22.04.19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 dirty="0" smtClean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 smtClean="0"/>
              <a:t>Mastertextformat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E37DA8E2-F1A7-104F-81BF-0EA02B101324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373238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69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92188" y="768350"/>
            <a:ext cx="5114925" cy="38369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35170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dirty="0">
              <a:latin typeface="Calibri" charset="0"/>
            </a:endParaRPr>
          </a:p>
        </p:txBody>
      </p:sp>
      <p:sp>
        <p:nvSpPr>
          <p:cNvPr id="135171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Constanti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nstanti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nstanti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nstanti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nstanti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charset="0"/>
              <a:buChar char=""/>
              <a:defRPr sz="2800">
                <a:solidFill>
                  <a:schemeClr val="tx1"/>
                </a:solidFill>
                <a:latin typeface="Constanti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charset="0"/>
              <a:buChar char=""/>
              <a:defRPr sz="2800">
                <a:solidFill>
                  <a:schemeClr val="tx1"/>
                </a:solidFill>
                <a:latin typeface="Constanti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charset="0"/>
              <a:buChar char=""/>
              <a:defRPr sz="2800">
                <a:solidFill>
                  <a:schemeClr val="tx1"/>
                </a:solidFill>
                <a:latin typeface="Constanti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charset="0"/>
              <a:buChar char=""/>
              <a:defRPr sz="2800">
                <a:solidFill>
                  <a:schemeClr val="tx1"/>
                </a:solidFill>
                <a:latin typeface="Constantia" charset="0"/>
                <a:ea typeface="ＭＳ Ｐゴシック" charset="0"/>
              </a:defRPr>
            </a:lvl9pPr>
          </a:lstStyle>
          <a:p>
            <a:pPr eaLnBrk="1" hangingPunct="1"/>
            <a:fld id="{33805752-F8FF-244B-9114-F50B1CCCA312}" type="slidenum">
              <a:rPr lang="de-DE" sz="1200"/>
              <a:pPr eaLnBrk="1" hangingPunct="1"/>
              <a:t>33</a:t>
            </a:fld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291134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17" name="Untertitel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de-DE" smtClean="0"/>
              <a:t>Formatvorlage des Untertitelmasters durch Klicken bearbeiten</a:t>
            </a:r>
            <a:endParaRPr lang="en-US"/>
          </a:p>
        </p:txBody>
      </p:sp>
      <p:sp>
        <p:nvSpPr>
          <p:cNvPr id="4" name="Datumsplatzhalt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8DF8AECC-89F3-BD47-A6DA-195909336EE0}" type="datetimeFigureOut">
              <a:rPr lang="de-DE"/>
              <a:pPr>
                <a:defRPr/>
              </a:pPr>
              <a:t>22.04.19</a:t>
            </a:fld>
            <a:endParaRPr lang="de-DE" dirty="0"/>
          </a:p>
        </p:txBody>
      </p:sp>
      <p:sp>
        <p:nvSpPr>
          <p:cNvPr id="5" name="Fußzeilenplatzhalt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Foliennummernplatzhalt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51F950F9-6CD6-8946-A53C-E270B2BB8FC8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966405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8F296F-A437-7B48-97A6-B002FBFE9FB6}" type="datetimeFigureOut">
              <a:rPr lang="de-DE"/>
              <a:pPr>
                <a:defRPr/>
              </a:pPr>
              <a:t>22.04.19</a:t>
            </a:fld>
            <a:endParaRPr lang="de-DE" dirty="0"/>
          </a:p>
        </p:txBody>
      </p:sp>
      <p:sp>
        <p:nvSpPr>
          <p:cNvPr id="5" name="Fußzeilenplatzhalt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Foliennummernplatzhalt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D287B1-7193-F14E-AA27-AB442F45424D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70788959"/>
      </p:ext>
    </p:extLst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914402"/>
            <a:ext cx="2057400" cy="5211763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914402"/>
            <a:ext cx="6019800" cy="5211763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DBDB31-FFD1-EB4F-8864-D267287B7C73}" type="datetimeFigureOut">
              <a:rPr lang="de-DE"/>
              <a:pPr>
                <a:defRPr/>
              </a:pPr>
              <a:t>22.04.19</a:t>
            </a:fld>
            <a:endParaRPr lang="de-DE" dirty="0"/>
          </a:p>
        </p:txBody>
      </p:sp>
      <p:sp>
        <p:nvSpPr>
          <p:cNvPr id="5" name="Fußzeilenplatzhalt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Foliennummernplatzhalt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213697-67EC-F543-B82F-D53075F13793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1124998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1969B4-2597-CD41-A9D5-E9EAF15F107B}" type="datetimeFigureOut">
              <a:rPr lang="de-DE"/>
              <a:pPr>
                <a:defRPr/>
              </a:pPr>
              <a:t>22.04.19</a:t>
            </a:fld>
            <a:endParaRPr lang="de-DE" dirty="0"/>
          </a:p>
        </p:txBody>
      </p:sp>
      <p:sp>
        <p:nvSpPr>
          <p:cNvPr id="5" name="Fußzeilenplatzhalt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Foliennummernplatzhalt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6E9F9-A0B4-DB49-8AA3-16921E162917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3862262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0352" y="2704665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0C329287-DC18-8847-B8CF-6DAAEF3E60B9}" type="datetimeFigureOut">
              <a:rPr lang="de-DE"/>
              <a:pPr>
                <a:defRPr/>
              </a:pPr>
              <a:t>22.04.19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EA6C920C-D25C-2C42-9FEA-F7BC4A3B263B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726692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Datumsplatzhalt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BC5E0C-2FC8-5249-9335-5CDC39AE242D}" type="datetimeFigureOut">
              <a:rPr lang="de-DE"/>
              <a:pPr>
                <a:defRPr/>
              </a:pPr>
              <a:t>22.04.19</a:t>
            </a:fld>
            <a:endParaRPr lang="de-DE" dirty="0"/>
          </a:p>
        </p:txBody>
      </p:sp>
      <p:sp>
        <p:nvSpPr>
          <p:cNvPr id="6" name="Fußzeilenplatzhalt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7" name="Foliennummernplatzhalt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39299B-0FC5-2748-94DF-C1236B644AF5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66527005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1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645026" y="1859758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457201" y="2514601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6" y="2514601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7" name="Datumsplatzhalt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E22156-1C39-A240-8F46-C90D2AB30AEA}" type="datetimeFigureOut">
              <a:rPr lang="de-DE"/>
              <a:pPr>
                <a:defRPr/>
              </a:pPr>
              <a:t>22.04.19</a:t>
            </a:fld>
            <a:endParaRPr lang="de-DE" dirty="0"/>
          </a:p>
        </p:txBody>
      </p:sp>
      <p:sp>
        <p:nvSpPr>
          <p:cNvPr id="8" name="Fußzeilenplatzhalt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9" name="Foliennummernplatzhalt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105D1-33B6-C044-99FB-31DAFC5B14ED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16568226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umsplatzhalt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BEFD1-838B-9D40-94BE-F40E93341D52}" type="datetimeFigureOut">
              <a:rPr lang="de-DE"/>
              <a:pPr>
                <a:defRPr/>
              </a:pPr>
              <a:t>22.04.19</a:t>
            </a:fld>
            <a:endParaRPr lang="de-DE" dirty="0"/>
          </a:p>
        </p:txBody>
      </p:sp>
      <p:sp>
        <p:nvSpPr>
          <p:cNvPr id="4" name="Fußzeilenplatzhalt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" name="Foliennummernplatzhalt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6400A-F2BF-B549-8647-F11F24A3FC79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62825537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0F709E-4911-424B-88A3-59250357AC19}" type="datetimeFigureOut">
              <a:rPr lang="de-DE"/>
              <a:pPr>
                <a:defRPr/>
              </a:pPr>
              <a:t>22.04.19</a:t>
            </a:fld>
            <a:endParaRPr lang="de-DE" dirty="0"/>
          </a:p>
        </p:txBody>
      </p:sp>
      <p:sp>
        <p:nvSpPr>
          <p:cNvPr id="3" name="Fußzeilenplatzhalt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4" name="Foliennummernplatzhalt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58691-55F0-944D-90C3-D376B8D9D08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17282818"/>
      </p:ext>
    </p:extLst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1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Datumsplatzhalt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6BB99-A184-5546-B66A-98937E4A48A1}" type="datetimeFigureOut">
              <a:rPr lang="de-DE"/>
              <a:pPr>
                <a:defRPr/>
              </a:pPr>
              <a:t>22.04.19</a:t>
            </a:fld>
            <a:endParaRPr lang="de-DE" dirty="0"/>
          </a:p>
        </p:txBody>
      </p:sp>
      <p:sp>
        <p:nvSpPr>
          <p:cNvPr id="6" name="Fußzeilenplatzhalt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7" name="Foliennummernplatzhalt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9A53F3-314C-3540-B1E7-26FB86855393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00828985"/>
      </p:ext>
    </p:extLst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ine Ecke des Rechtecks schneiden und abrunden 13"/>
          <p:cNvSpPr>
            <a:spLocks/>
          </p:cNvSpPr>
          <p:nvPr/>
        </p:nvSpPr>
        <p:spPr bwMode="auto">
          <a:xfrm rot="420000" flipV="1">
            <a:off x="3165475" y="1108075"/>
            <a:ext cx="5257800" cy="4114800"/>
          </a:xfrm>
          <a:custGeom>
            <a:avLst/>
            <a:gdLst>
              <a:gd name="T0" fmla="*/ 0 w 5257800"/>
              <a:gd name="T1" fmla="*/ 0 h 4114800"/>
              <a:gd name="T2" fmla="*/ 5107774 w 5257800"/>
              <a:gd name="T3" fmla="*/ 0 h 4114800"/>
              <a:gd name="T4" fmla="*/ 5257800 w 5257800"/>
              <a:gd name="T5" fmla="*/ 150026 h 4114800"/>
              <a:gd name="T6" fmla="*/ 5257800 w 5257800"/>
              <a:gd name="T7" fmla="*/ 4114800 h 4114800"/>
              <a:gd name="T8" fmla="*/ 0 w 5257800"/>
              <a:gd name="T9" fmla="*/ 4114800 h 4114800"/>
              <a:gd name="T10" fmla="*/ 0 w 5257800"/>
              <a:gd name="T11" fmla="*/ 0 h 4114800"/>
              <a:gd name="T12" fmla="*/ 0 w 5257800"/>
              <a:gd name="T13" fmla="*/ 0 h 411480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257800" h="4114800">
                <a:moveTo>
                  <a:pt x="0" y="0"/>
                </a:moveTo>
                <a:lnTo>
                  <a:pt x="5107774" y="0"/>
                </a:lnTo>
                <a:lnTo>
                  <a:pt x="5257800" y="150026"/>
                </a:lnTo>
                <a:lnTo>
                  <a:pt x="5257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3175" cap="rnd" cmpd="sng">
            <a:solidFill>
              <a:srgbClr val="C0C0C0"/>
            </a:solidFill>
            <a:prstDash val="solid"/>
            <a:round/>
            <a:headEnd/>
            <a:tailEnd/>
          </a:ln>
          <a:effectLst>
            <a:outerShdw blurRad="63500" dist="38500" dir="7500041" sx="98500" sy="100079" kx="99984" algn="tl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de-DE" dirty="0">
              <a:cs typeface="Arial" charset="0"/>
            </a:endParaRPr>
          </a:p>
        </p:txBody>
      </p:sp>
      <p:sp>
        <p:nvSpPr>
          <p:cNvPr id="6" name="Rechtwinkliges Dreieck 5"/>
          <p:cNvSpPr>
            <a:spLocks noChangeArrowheads="1"/>
          </p:cNvSpPr>
          <p:nvPr/>
        </p:nvSpPr>
        <p:spPr bwMode="auto">
          <a:xfrm rot="420000" flipV="1">
            <a:off x="8004177" y="5359401"/>
            <a:ext cx="155575" cy="155575"/>
          </a:xfrm>
          <a:prstGeom prst="rtTriangle">
            <a:avLst/>
          </a:prstGeom>
          <a:solidFill>
            <a:srgbClr val="FFFFFF"/>
          </a:solidFill>
          <a:ln w="12700">
            <a:solidFill>
              <a:srgbClr val="FFFFFF"/>
            </a:solidFill>
            <a:bevel/>
            <a:headEnd/>
            <a:tailEnd/>
          </a:ln>
          <a:effectLst>
            <a:outerShdw blurRad="19685" dist="6350" dir="12899787" algn="tl" rotWithShape="0">
              <a:srgbClr val="000000">
                <a:alpha val="46999"/>
              </a:srgbClr>
            </a:outerShdw>
          </a:effectLst>
        </p:spPr>
        <p:txBody>
          <a:bodyPr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8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Freihandform 6"/>
          <p:cNvSpPr>
            <a:spLocks/>
          </p:cNvSpPr>
          <p:nvPr/>
        </p:nvSpPr>
        <p:spPr bwMode="auto">
          <a:xfrm flipV="1">
            <a:off x="-9526" y="5816601"/>
            <a:ext cx="9163051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8" name="Freihandform 7"/>
          <p:cNvSpPr>
            <a:spLocks/>
          </p:cNvSpPr>
          <p:nvPr/>
        </p:nvSpPr>
        <p:spPr bwMode="auto">
          <a:xfrm flipV="1">
            <a:off x="4381501" y="6219826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1176997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de-DE" noProof="0" dirty="0" smtClean="0"/>
              <a:t>Bild durch Klicken auf Symbol hinzufügen</a:t>
            </a:r>
            <a:endParaRPr lang="en-US" noProof="0" dirty="0"/>
          </a:p>
        </p:txBody>
      </p:sp>
      <p:sp>
        <p:nvSpPr>
          <p:cNvPr id="9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E37AF4-DDEE-6044-96DE-BEBF4C126C27}" type="datetimeFigureOut">
              <a:rPr lang="de-DE"/>
              <a:pPr>
                <a:defRPr/>
              </a:pPr>
              <a:t>22.04.19</a:t>
            </a:fld>
            <a:endParaRPr lang="de-DE" dirty="0"/>
          </a:p>
        </p:txBody>
      </p:sp>
      <p:sp>
        <p:nvSpPr>
          <p:cNvPr id="10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11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077200" y="6356351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136255-B510-974D-85D2-88C36F1B1452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96448399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ihandform 6"/>
          <p:cNvSpPr>
            <a:spLocks/>
          </p:cNvSpPr>
          <p:nvPr/>
        </p:nvSpPr>
        <p:spPr bwMode="auto">
          <a:xfrm>
            <a:off x="-9526" y="-7938"/>
            <a:ext cx="9163051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8" name="Freihandform 7"/>
          <p:cNvSpPr>
            <a:spLocks/>
          </p:cNvSpPr>
          <p:nvPr/>
        </p:nvSpPr>
        <p:spPr bwMode="auto">
          <a:xfrm>
            <a:off x="4381501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1028" name="Titelplatzhalt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1029" name="Textplatzhalter 29"/>
          <p:cNvSpPr>
            <a:spLocks noGrp="1"/>
          </p:cNvSpPr>
          <p:nvPr>
            <p:ph type="body" idx="1"/>
          </p:nvPr>
        </p:nvSpPr>
        <p:spPr bwMode="auto">
          <a:xfrm>
            <a:off x="457200" y="1935164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rgbClr val="045C75"/>
                </a:solidFill>
                <a:cs typeface="Arial" charset="0"/>
              </a:defRPr>
            </a:lvl1pPr>
          </a:lstStyle>
          <a:p>
            <a:pPr>
              <a:defRPr/>
            </a:pPr>
            <a:fld id="{1EB9B572-3F4A-2A45-A2F4-BF76548C8572}" type="datetimeFigureOut">
              <a:rPr lang="de-DE"/>
              <a:pPr>
                <a:defRPr/>
              </a:pPr>
              <a:t>22.04.19</a:t>
            </a:fld>
            <a:endParaRPr lang="de-DE" dirty="0"/>
          </a:p>
        </p:txBody>
      </p:sp>
      <p:sp>
        <p:nvSpPr>
          <p:cNvPr id="22" name="Fußzeilenplatzhalter 21"/>
          <p:cNvSpPr>
            <a:spLocks noGrp="1"/>
          </p:cNvSpPr>
          <p:nvPr>
            <p:ph type="ftr" sz="quarter" idx="3"/>
          </p:nvPr>
        </p:nvSpPr>
        <p:spPr>
          <a:xfrm>
            <a:off x="2667000" y="6356351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18" name="Foliennummernplatzhalter 17"/>
          <p:cNvSpPr>
            <a:spLocks noGrp="1"/>
          </p:cNvSpPr>
          <p:nvPr>
            <p:ph type="sldNum" sz="quarter" idx="4"/>
          </p:nvPr>
        </p:nvSpPr>
        <p:spPr>
          <a:xfrm>
            <a:off x="7924800" y="6356351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rgbClr val="045C75"/>
                </a:solidFill>
                <a:cs typeface="Arial" charset="0"/>
              </a:defRPr>
            </a:lvl1pPr>
          </a:lstStyle>
          <a:p>
            <a:pPr>
              <a:defRPr/>
            </a:pPr>
            <a:fld id="{D4D6F0F3-9F5E-2F48-AB1B-672F64A983C7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  <p:grpSp>
        <p:nvGrpSpPr>
          <p:cNvPr id="1033" name="Gruppieren 1"/>
          <p:cNvGrpSpPr>
            <a:grpSpLocks/>
          </p:cNvGrpSpPr>
          <p:nvPr/>
        </p:nvGrpSpPr>
        <p:grpSpPr bwMode="auto">
          <a:xfrm>
            <a:off x="-19049" y="203200"/>
            <a:ext cx="9180513" cy="647700"/>
            <a:chOff x="-19045" y="216550"/>
            <a:chExt cx="9180548" cy="649224"/>
          </a:xfrm>
        </p:grpSpPr>
        <p:sp>
          <p:nvSpPr>
            <p:cNvPr id="12" name="Freihand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en-US" sz="1800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" name="Freihand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en-US" sz="1800" dirty="0">
                <a:latin typeface="+mn-lt"/>
                <a:ea typeface="+mn-ea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1" r:id="rId1"/>
    <p:sldLayoutId id="2147484002" r:id="rId2"/>
    <p:sldLayoutId id="2147484003" r:id="rId3"/>
    <p:sldLayoutId id="2147484004" r:id="rId4"/>
    <p:sldLayoutId id="2147484005" r:id="rId5"/>
    <p:sldLayoutId id="2147484006" r:id="rId6"/>
    <p:sldLayoutId id="2147484007" r:id="rId7"/>
    <p:sldLayoutId id="2147484008" r:id="rId8"/>
    <p:sldLayoutId id="2147484009" r:id="rId9"/>
    <p:sldLayoutId id="2147484010" r:id="rId10"/>
    <p:sldLayoutId id="2147484011" r:id="rId11"/>
  </p:sldLayoutIdLst>
  <p:transition>
    <p:wipe dir="r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charset="0"/>
        <a:buChar char=""/>
        <a:defRPr sz="26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charset="0"/>
        <a:buChar char="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charset="0"/>
        <a:buChar char=""/>
        <a:defRPr sz="21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charset="0"/>
        <a:buChar char="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charset="0"/>
        <a:buChar char="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9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0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1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12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13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14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8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15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15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17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4" Type="http://schemas.openxmlformats.org/officeDocument/2006/relationships/image" Target="../media/image18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4" Type="http://schemas.openxmlformats.org/officeDocument/2006/relationships/image" Target="../media/image8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4" Type="http://schemas.openxmlformats.org/officeDocument/2006/relationships/image" Target="../media/image19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4" Type="http://schemas.openxmlformats.org/officeDocument/2006/relationships/image" Target="../media/image20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4" Type="http://schemas.openxmlformats.org/officeDocument/2006/relationships/image" Target="../media/image21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4" Type="http://schemas.openxmlformats.org/officeDocument/2006/relationships/image" Target="../media/image22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4" Type="http://schemas.openxmlformats.org/officeDocument/2006/relationships/image" Target="../media/image19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4" Type="http://schemas.openxmlformats.org/officeDocument/2006/relationships/image" Target="../media/image23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4" Type="http://schemas.openxmlformats.org/officeDocument/2006/relationships/image" Target="../media/image24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7.vml"/><Relationship Id="rId4" Type="http://schemas.openxmlformats.org/officeDocument/2006/relationships/image" Target="../media/image25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8.vml"/><Relationship Id="rId4" Type="http://schemas.openxmlformats.org/officeDocument/2006/relationships/image" Target="../media/image8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6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7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4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el 1"/>
          <p:cNvSpPr>
            <a:spLocks noGrp="1"/>
          </p:cNvSpPr>
          <p:nvPr>
            <p:ph type="title"/>
          </p:nvPr>
        </p:nvSpPr>
        <p:spPr>
          <a:xfrm>
            <a:off x="0" y="1628800"/>
            <a:ext cx="9144000" cy="3312368"/>
          </a:xfrm>
        </p:spPr>
        <p:txBody>
          <a:bodyPr/>
          <a:lstStyle/>
          <a:p>
            <a:pPr algn="ctr"/>
            <a:r>
              <a:rPr lang="de-DE" sz="4800" dirty="0" smtClean="0"/>
              <a:t>nuLiga</a:t>
            </a:r>
            <a:br>
              <a:rPr lang="de-DE" sz="4800" dirty="0" smtClean="0"/>
            </a:br>
            <a:r>
              <a:rPr lang="de-DE" sz="4800" dirty="0" smtClean="0"/>
              <a:t>Schulung für</a:t>
            </a:r>
            <a:br>
              <a:rPr lang="de-DE" sz="4800" dirty="0" smtClean="0"/>
            </a:br>
            <a:r>
              <a:rPr lang="de-DE" sz="4800" dirty="0" smtClean="0"/>
              <a:t>Nu-Beauftragte im Verein</a:t>
            </a:r>
            <a:endParaRPr lang="de-DE" sz="96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190104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9986940"/>
              </p:ext>
            </p:extLst>
          </p:nvPr>
        </p:nvGraphicFramePr>
        <p:xfrm>
          <a:off x="772528" y="1124744"/>
          <a:ext cx="7560000" cy="55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3" name="Image" r:id="rId3" imgW="13384080" imgH="9384120" progId="Photoshop.Image.9">
                  <p:embed/>
                </p:oleObj>
              </mc:Choice>
              <mc:Fallback>
                <p:oleObj name="Image" r:id="rId3" imgW="13384080" imgH="9384120" progId="Photoshop.Image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72528" y="1124744"/>
                        <a:ext cx="7560000" cy="55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" name="Gerade Verbindung mit Pfeil 2"/>
          <p:cNvCxnSpPr/>
          <p:nvPr/>
        </p:nvCxnSpPr>
        <p:spPr>
          <a:xfrm rot="-2400000" flipH="1" flipV="1">
            <a:off x="4038684" y="5633498"/>
            <a:ext cx="389724" cy="295311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feld 3"/>
          <p:cNvSpPr txBox="1"/>
          <p:nvPr/>
        </p:nvSpPr>
        <p:spPr>
          <a:xfrm>
            <a:off x="5052266" y="4577001"/>
            <a:ext cx="3581756" cy="762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Hier können beliebige Suchkriterien eingegeben werden um Mitglieder zu finden.</a:t>
            </a:r>
            <a:endParaRPr lang="de-DE" sz="1800" dirty="0">
              <a:latin typeface="+mj-lt"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963818" y="3789039"/>
            <a:ext cx="3896214" cy="1657267"/>
          </a:xfrm>
          <a:prstGeom prst="rect">
            <a:avLst/>
          </a:prstGeom>
          <a:noFill/>
          <a:ln w="317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7" name="Textfeld 6"/>
          <p:cNvSpPr txBox="1"/>
          <p:nvPr/>
        </p:nvSpPr>
        <p:spPr>
          <a:xfrm>
            <a:off x="4540406" y="5509527"/>
            <a:ext cx="3415970" cy="541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Über dieses Feld können neue Mitglieder angelegt werden.</a:t>
            </a:r>
            <a:endParaRPr lang="de-DE" sz="1800" dirty="0">
              <a:latin typeface="+mj-lt"/>
            </a:endParaRPr>
          </a:p>
        </p:txBody>
      </p:sp>
      <p:cxnSp>
        <p:nvCxnSpPr>
          <p:cNvPr id="9" name="Gerade Verbindung mit Pfeil 8"/>
          <p:cNvCxnSpPr/>
          <p:nvPr/>
        </p:nvCxnSpPr>
        <p:spPr>
          <a:xfrm flipH="1" flipV="1">
            <a:off x="4604058" y="4609335"/>
            <a:ext cx="389724" cy="325406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feld 9"/>
          <p:cNvSpPr txBox="1"/>
          <p:nvPr/>
        </p:nvSpPr>
        <p:spPr>
          <a:xfrm>
            <a:off x="1403648" y="620688"/>
            <a:ext cx="2828275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solidFill>
                  <a:srgbClr val="00B050"/>
                </a:solidFill>
                <a:latin typeface="+mj-lt"/>
              </a:rPr>
              <a:t>Vereinsmitglieder verwalten</a:t>
            </a:r>
            <a:endParaRPr lang="de-DE" sz="1800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7434186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683568" y="1340768"/>
            <a:ext cx="7776864" cy="521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Tx/>
              <a:buNone/>
            </a:pPr>
            <a:r>
              <a:rPr lang="de-DE" sz="2000" dirty="0" smtClean="0">
                <a:latin typeface="+mj-lt"/>
              </a:rPr>
              <a:t>Folgende Mitglieder müssen hier mit Funktion angelegt </a:t>
            </a:r>
            <a:r>
              <a:rPr lang="de-DE" sz="2000" dirty="0">
                <a:latin typeface="+mj-lt"/>
              </a:rPr>
              <a:t>w</a:t>
            </a:r>
            <a:r>
              <a:rPr lang="de-DE" sz="2000" dirty="0" smtClean="0">
                <a:latin typeface="+mj-lt"/>
              </a:rPr>
              <a:t>erden:</a:t>
            </a:r>
          </a:p>
          <a:p>
            <a:pPr marL="342900" indent="-342900">
              <a:buClrTx/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+mj-lt"/>
              </a:rPr>
              <a:t>Nu-Beauftragter (2 pro Verein bei nuLiga möglich)</a:t>
            </a:r>
          </a:p>
          <a:p>
            <a:pPr marL="342900" indent="-342900">
              <a:buClrTx/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+mj-lt"/>
              </a:rPr>
              <a:t>Postadresse</a:t>
            </a:r>
          </a:p>
          <a:p>
            <a:pPr marL="342900" indent="-342900">
              <a:buClrTx/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+mj-lt"/>
              </a:rPr>
              <a:t>Rechnungsadresse</a:t>
            </a:r>
          </a:p>
          <a:p>
            <a:pPr marL="342900" indent="-342900">
              <a:buClrTx/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+mj-lt"/>
              </a:rPr>
              <a:t>Passstelle</a:t>
            </a:r>
          </a:p>
          <a:p>
            <a:pPr marL="342900" indent="-342900">
              <a:buClrTx/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+mj-lt"/>
              </a:rPr>
              <a:t>Vereins Schiedsrichterwart</a:t>
            </a:r>
          </a:p>
          <a:p>
            <a:pPr marL="342900" indent="-342900">
              <a:buClrTx/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+mj-lt"/>
              </a:rPr>
              <a:t>Wenn im Bereich Mannschaften am Spielbetrieb teilnehmen</a:t>
            </a:r>
          </a:p>
          <a:p>
            <a:pPr marL="342900" indent="-342900">
              <a:buClrTx/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+mj-lt"/>
              </a:rPr>
              <a:t>Männerwart </a:t>
            </a:r>
          </a:p>
          <a:p>
            <a:pPr marL="342900" indent="-342900">
              <a:buClrTx/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+mj-lt"/>
              </a:rPr>
              <a:t>Frauenwart</a:t>
            </a:r>
          </a:p>
          <a:p>
            <a:pPr marL="342900" indent="-342900">
              <a:buClrTx/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+mj-lt"/>
              </a:rPr>
              <a:t>Jungenwart</a:t>
            </a:r>
          </a:p>
          <a:p>
            <a:pPr marL="342900" indent="-342900">
              <a:buClrTx/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+mj-lt"/>
              </a:rPr>
              <a:t>Mädchenwart</a:t>
            </a:r>
          </a:p>
          <a:p>
            <a:pPr marL="342900" indent="-342900">
              <a:buClrTx/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+mj-lt"/>
              </a:rPr>
              <a:t>Mannschaftsverantwortliche (für nuScore)</a:t>
            </a:r>
          </a:p>
          <a:p>
            <a:pPr>
              <a:buClrTx/>
              <a:buNone/>
            </a:pPr>
            <a:endParaRPr lang="de-DE" sz="2000" dirty="0">
              <a:latin typeface="+mj-lt"/>
            </a:endParaRPr>
          </a:p>
          <a:p>
            <a:pPr>
              <a:buClrTx/>
              <a:buNone/>
            </a:pPr>
            <a:r>
              <a:rPr lang="de-DE" sz="2000" dirty="0" smtClean="0">
                <a:latin typeface="+mj-lt"/>
              </a:rPr>
              <a:t>Da alle Adressen nur 1 X vorhanden sein sollen wird zunächst</a:t>
            </a:r>
            <a:br>
              <a:rPr lang="de-DE" sz="2000" dirty="0" smtClean="0">
                <a:latin typeface="+mj-lt"/>
              </a:rPr>
            </a:br>
            <a:r>
              <a:rPr lang="de-DE" sz="2000" dirty="0" smtClean="0">
                <a:latin typeface="+mj-lt"/>
              </a:rPr>
              <a:t>nach einem Namen gesucht da alle Schiedsrichter und Zeitnehmer und Sekretäre bereits in der Datenbank vorhanden sind.</a:t>
            </a:r>
          </a:p>
          <a:p>
            <a:pPr marL="342900" indent="-342900">
              <a:buFontTx/>
              <a:buChar char="-"/>
            </a:pPr>
            <a:endParaRPr lang="de-DE" sz="2000" dirty="0">
              <a:latin typeface="+mj-lt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1403648" y="620688"/>
            <a:ext cx="2828275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solidFill>
                  <a:srgbClr val="00B050"/>
                </a:solidFill>
                <a:latin typeface="+mj-lt"/>
              </a:rPr>
              <a:t>Vereinsmitglieder verwalten</a:t>
            </a:r>
            <a:endParaRPr lang="de-DE" sz="1800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2950679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683568" y="1340768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Tx/>
              <a:buFont typeface="Wingdings" panose="05000000000000000000" pitchFamily="2" charset="2"/>
              <a:buChar char="§"/>
            </a:pPr>
            <a:endParaRPr lang="de-DE" sz="2000" dirty="0" smtClean="0">
              <a:latin typeface="+mj-lt"/>
            </a:endParaRPr>
          </a:p>
          <a:p>
            <a:pPr marL="342900" indent="-342900">
              <a:buFontTx/>
              <a:buChar char="-"/>
            </a:pPr>
            <a:endParaRPr lang="de-DE" sz="2000" dirty="0">
              <a:latin typeface="+mj-lt"/>
            </a:endParaRPr>
          </a:p>
        </p:txBody>
      </p:sp>
      <p:graphicFrame>
        <p:nvGraphicFramePr>
          <p:cNvPr id="3" name="Objek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9105243"/>
              </p:ext>
            </p:extLst>
          </p:nvPr>
        </p:nvGraphicFramePr>
        <p:xfrm>
          <a:off x="828000" y="1080000"/>
          <a:ext cx="7560000" cy="46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2" name="Image" r:id="rId3" imgW="13815720" imgH="7491960" progId="Photoshop.Image.9">
                  <p:embed/>
                </p:oleObj>
              </mc:Choice>
              <mc:Fallback>
                <p:oleObj name="Image" r:id="rId3" imgW="13815720" imgH="7491960" progId="Photoshop.Image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8000" y="1080000"/>
                        <a:ext cx="7560000" cy="46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hteck 3"/>
          <p:cNvSpPr/>
          <p:nvPr/>
        </p:nvSpPr>
        <p:spPr>
          <a:xfrm>
            <a:off x="1035826" y="3861048"/>
            <a:ext cx="2888102" cy="1296144"/>
          </a:xfrm>
          <a:prstGeom prst="rect">
            <a:avLst/>
          </a:prstGeom>
          <a:noFill/>
          <a:ln w="317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cxnSp>
        <p:nvCxnSpPr>
          <p:cNvPr id="5" name="Gerade Verbindung mit Pfeil 4"/>
          <p:cNvCxnSpPr/>
          <p:nvPr/>
        </p:nvCxnSpPr>
        <p:spPr>
          <a:xfrm flipH="1" flipV="1">
            <a:off x="3752315" y="4318210"/>
            <a:ext cx="389724" cy="325406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feld 5"/>
          <p:cNvSpPr txBox="1"/>
          <p:nvPr/>
        </p:nvSpPr>
        <p:spPr>
          <a:xfrm>
            <a:off x="4142039" y="4493096"/>
            <a:ext cx="2164182" cy="5410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Hier müssen 2 Felder</a:t>
            </a:r>
            <a:br>
              <a:rPr lang="de-DE" sz="1800" dirty="0" smtClean="0">
                <a:latin typeface="+mj-lt"/>
              </a:rPr>
            </a:br>
            <a:r>
              <a:rPr lang="de-DE" sz="1800" dirty="0" smtClean="0">
                <a:latin typeface="+mj-lt"/>
              </a:rPr>
              <a:t>ausgefüllt werden</a:t>
            </a:r>
            <a:endParaRPr lang="de-DE" sz="1800" dirty="0">
              <a:latin typeface="+mj-lt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403648" y="620688"/>
            <a:ext cx="2828275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solidFill>
                  <a:srgbClr val="00B050"/>
                </a:solidFill>
                <a:latin typeface="+mj-lt"/>
              </a:rPr>
              <a:t>Vereinsmitglieder verwalten</a:t>
            </a:r>
            <a:endParaRPr lang="de-DE" sz="1800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5877530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683568" y="1340768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Tx/>
              <a:buFont typeface="Wingdings" panose="05000000000000000000" pitchFamily="2" charset="2"/>
              <a:buChar char="§"/>
            </a:pPr>
            <a:endParaRPr lang="de-DE" sz="2000" dirty="0" smtClean="0">
              <a:latin typeface="+mj-lt"/>
            </a:endParaRPr>
          </a:p>
          <a:p>
            <a:pPr marL="342900" indent="-342900">
              <a:buFontTx/>
              <a:buChar char="-"/>
            </a:pPr>
            <a:endParaRPr lang="de-DE" sz="2000" dirty="0">
              <a:latin typeface="+mj-lt"/>
            </a:endParaRPr>
          </a:p>
        </p:txBody>
      </p:sp>
      <p:graphicFrame>
        <p:nvGraphicFramePr>
          <p:cNvPr id="6" name="Objek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0884648"/>
              </p:ext>
            </p:extLst>
          </p:nvPr>
        </p:nvGraphicFramePr>
        <p:xfrm>
          <a:off x="828000" y="1080000"/>
          <a:ext cx="7560000" cy="55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8" name="Image" r:id="rId3" imgW="13968000" imgH="8622000" progId="Photoshop.Image.9">
                  <p:embed/>
                </p:oleObj>
              </mc:Choice>
              <mc:Fallback>
                <p:oleObj name="Image" r:id="rId3" imgW="13968000" imgH="8622000" progId="Photoshop.Image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8000" y="1080000"/>
                        <a:ext cx="7560000" cy="55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feld 6"/>
          <p:cNvSpPr txBox="1"/>
          <p:nvPr/>
        </p:nvSpPr>
        <p:spPr>
          <a:xfrm>
            <a:off x="5004048" y="4941168"/>
            <a:ext cx="3838230" cy="5909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Wird ein bekanntes Mitglied gefunden </a:t>
            </a:r>
          </a:p>
          <a:p>
            <a:pPr>
              <a:buNone/>
            </a:pPr>
            <a:r>
              <a:rPr lang="de-DE" sz="1800" dirty="0" smtClean="0">
                <a:latin typeface="+mj-lt"/>
              </a:rPr>
              <a:t>kann es aufgenommen werden.</a:t>
            </a:r>
          </a:p>
        </p:txBody>
      </p:sp>
      <p:cxnSp>
        <p:nvCxnSpPr>
          <p:cNvPr id="8" name="Gerade Verbindung mit Pfeil 7"/>
          <p:cNvCxnSpPr/>
          <p:nvPr/>
        </p:nvCxnSpPr>
        <p:spPr>
          <a:xfrm flipH="1" flipV="1">
            <a:off x="7452320" y="5877272"/>
            <a:ext cx="389724" cy="325406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feld 8"/>
          <p:cNvSpPr txBox="1"/>
          <p:nvPr/>
        </p:nvSpPr>
        <p:spPr>
          <a:xfrm>
            <a:off x="1403648" y="620688"/>
            <a:ext cx="2828275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solidFill>
                  <a:srgbClr val="00B050"/>
                </a:solidFill>
                <a:latin typeface="+mj-lt"/>
              </a:rPr>
              <a:t>Vereinsmitglieder verwalten</a:t>
            </a:r>
            <a:endParaRPr lang="de-DE" sz="1800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776168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0678765"/>
              </p:ext>
            </p:extLst>
          </p:nvPr>
        </p:nvGraphicFramePr>
        <p:xfrm>
          <a:off x="828000" y="1080000"/>
          <a:ext cx="7560000" cy="55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0" name="Image" r:id="rId3" imgW="14082480" imgH="9828360" progId="Photoshop.Image.9">
                  <p:embed/>
                </p:oleObj>
              </mc:Choice>
              <mc:Fallback>
                <p:oleObj name="Image" r:id="rId3" imgW="14082480" imgH="9828360" progId="Photoshop.Image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8000" y="1080000"/>
                        <a:ext cx="7560000" cy="55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feld 1"/>
          <p:cNvSpPr txBox="1"/>
          <p:nvPr/>
        </p:nvSpPr>
        <p:spPr>
          <a:xfrm>
            <a:off x="683568" y="1340768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Tx/>
              <a:buFont typeface="Wingdings" panose="05000000000000000000" pitchFamily="2" charset="2"/>
              <a:buChar char="§"/>
            </a:pPr>
            <a:endParaRPr lang="de-DE" sz="2000" dirty="0" smtClean="0">
              <a:latin typeface="+mj-lt"/>
            </a:endParaRPr>
          </a:p>
          <a:p>
            <a:pPr marL="342900" indent="-342900">
              <a:buFontTx/>
              <a:buChar char="-"/>
            </a:pPr>
            <a:endParaRPr lang="de-DE" sz="2000" dirty="0">
              <a:latin typeface="+mj-lt"/>
            </a:endParaRPr>
          </a:p>
        </p:txBody>
      </p:sp>
      <p:cxnSp>
        <p:nvCxnSpPr>
          <p:cNvPr id="5" name="Gerade Verbindung mit Pfeil 4"/>
          <p:cNvCxnSpPr/>
          <p:nvPr/>
        </p:nvCxnSpPr>
        <p:spPr>
          <a:xfrm rot="-5400000" flipH="1" flipV="1">
            <a:off x="3386690" y="4819181"/>
            <a:ext cx="389724" cy="325406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feld 5"/>
          <p:cNvSpPr txBox="1"/>
          <p:nvPr/>
        </p:nvSpPr>
        <p:spPr>
          <a:xfrm>
            <a:off x="3744255" y="4488799"/>
            <a:ext cx="3886898" cy="5964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Wurde keine Person gefunden </a:t>
            </a:r>
          </a:p>
          <a:p>
            <a:pPr>
              <a:buNone/>
            </a:pPr>
            <a:r>
              <a:rPr lang="de-DE" sz="1800" dirty="0" smtClean="0">
                <a:latin typeface="+mj-lt"/>
              </a:rPr>
              <a:t>dann kann die Person angelegt werden.</a:t>
            </a:r>
            <a:endParaRPr lang="de-DE" sz="1800" dirty="0">
              <a:latin typeface="+mj-lt"/>
            </a:endParaRPr>
          </a:p>
        </p:txBody>
      </p:sp>
      <p:cxnSp>
        <p:nvCxnSpPr>
          <p:cNvPr id="7" name="Gerade Verbindung mit Pfeil 6"/>
          <p:cNvCxnSpPr/>
          <p:nvPr/>
        </p:nvCxnSpPr>
        <p:spPr>
          <a:xfrm rot="-5400000" flipH="1" flipV="1">
            <a:off x="2019561" y="5405375"/>
            <a:ext cx="389724" cy="325406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feld 7"/>
          <p:cNvSpPr txBox="1"/>
          <p:nvPr/>
        </p:nvSpPr>
        <p:spPr>
          <a:xfrm>
            <a:off x="1403648" y="620688"/>
            <a:ext cx="2828275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solidFill>
                  <a:srgbClr val="00B050"/>
                </a:solidFill>
                <a:latin typeface="+mj-lt"/>
              </a:rPr>
              <a:t>Vereinsmitglieder verwalten</a:t>
            </a:r>
            <a:endParaRPr lang="de-DE" sz="1800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8097507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k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9807561"/>
              </p:ext>
            </p:extLst>
          </p:nvPr>
        </p:nvGraphicFramePr>
        <p:xfrm>
          <a:off x="828000" y="1080000"/>
          <a:ext cx="7560000" cy="55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7" name="Image" r:id="rId3" imgW="11504520" imgH="11606040" progId="Photoshop.Image.9">
                  <p:embed/>
                </p:oleObj>
              </mc:Choice>
              <mc:Fallback>
                <p:oleObj name="Image" r:id="rId3" imgW="11504520" imgH="11606040" progId="Photoshop.Image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8000" y="1080000"/>
                        <a:ext cx="7560000" cy="55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hteck 7"/>
          <p:cNvSpPr/>
          <p:nvPr/>
        </p:nvSpPr>
        <p:spPr>
          <a:xfrm>
            <a:off x="2267744" y="2780928"/>
            <a:ext cx="5184576" cy="3807064"/>
          </a:xfrm>
          <a:prstGeom prst="rect">
            <a:avLst/>
          </a:prstGeom>
          <a:noFill/>
          <a:ln w="317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9" name="Textfeld 8"/>
          <p:cNvSpPr txBox="1"/>
          <p:nvPr/>
        </p:nvSpPr>
        <p:spPr>
          <a:xfrm>
            <a:off x="3995936" y="3060000"/>
            <a:ext cx="3312368" cy="1320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1800" dirty="0" smtClean="0">
                <a:latin typeface="+mj-lt"/>
              </a:rPr>
              <a:t>In diesem Feld fehlende </a:t>
            </a:r>
            <a:br>
              <a:rPr lang="de-DE" sz="1800" dirty="0" smtClean="0">
                <a:latin typeface="+mj-lt"/>
              </a:rPr>
            </a:br>
            <a:r>
              <a:rPr lang="de-DE" sz="1800" dirty="0" smtClean="0">
                <a:latin typeface="+mj-lt"/>
              </a:rPr>
              <a:t>Daten ergänzen.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800" dirty="0" smtClean="0">
                <a:latin typeface="+mj-lt"/>
              </a:rPr>
              <a:t>Einige Felder sind Pflichtfelder</a:t>
            </a:r>
            <a:br>
              <a:rPr lang="de-DE" sz="1800" dirty="0" smtClean="0">
                <a:latin typeface="+mj-lt"/>
              </a:rPr>
            </a:br>
            <a:r>
              <a:rPr lang="de-DE" sz="1800" dirty="0" smtClean="0">
                <a:latin typeface="+mj-lt"/>
              </a:rPr>
              <a:t>und müssen ausgefüllt werden</a:t>
            </a:r>
            <a:r>
              <a:rPr lang="de-DE" dirty="0"/>
              <a:t>.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403648" y="620688"/>
            <a:ext cx="2828275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solidFill>
                  <a:srgbClr val="00B050"/>
                </a:solidFill>
                <a:latin typeface="+mj-lt"/>
              </a:rPr>
              <a:t>Vereinsmitglieder verwalten</a:t>
            </a:r>
            <a:endParaRPr lang="de-DE" sz="1800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0511462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683568" y="1340768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Tx/>
              <a:buFont typeface="Wingdings" panose="05000000000000000000" pitchFamily="2" charset="2"/>
              <a:buChar char="§"/>
            </a:pPr>
            <a:endParaRPr lang="de-DE" sz="2000" dirty="0" smtClean="0">
              <a:latin typeface="+mj-lt"/>
            </a:endParaRPr>
          </a:p>
          <a:p>
            <a:pPr marL="342900" indent="-342900">
              <a:buFontTx/>
              <a:buChar char="-"/>
            </a:pPr>
            <a:endParaRPr lang="de-DE" sz="2000" dirty="0">
              <a:latin typeface="+mj-lt"/>
            </a:endParaRPr>
          </a:p>
        </p:txBody>
      </p:sp>
      <p:graphicFrame>
        <p:nvGraphicFramePr>
          <p:cNvPr id="3" name="Objek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1014709"/>
              </p:ext>
            </p:extLst>
          </p:nvPr>
        </p:nvGraphicFramePr>
        <p:xfrm>
          <a:off x="828000" y="1080000"/>
          <a:ext cx="7560000" cy="55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4" name="Image" r:id="rId3" imgW="11606040" imgH="8114040" progId="Photoshop.Image.9">
                  <p:embed/>
                </p:oleObj>
              </mc:Choice>
              <mc:Fallback>
                <p:oleObj name="Image" r:id="rId3" imgW="11606040" imgH="8114040" progId="Photoshop.Image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8000" y="1080000"/>
                        <a:ext cx="7560000" cy="55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" name="Gerade Verbindung mit Pfeil 3"/>
          <p:cNvCxnSpPr/>
          <p:nvPr/>
        </p:nvCxnSpPr>
        <p:spPr>
          <a:xfrm flipH="1">
            <a:off x="3376745" y="5644514"/>
            <a:ext cx="493862" cy="232758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hteck 4"/>
          <p:cNvSpPr/>
          <p:nvPr/>
        </p:nvSpPr>
        <p:spPr>
          <a:xfrm>
            <a:off x="1115614" y="2260806"/>
            <a:ext cx="6248227" cy="2045229"/>
          </a:xfrm>
          <a:prstGeom prst="rect">
            <a:avLst/>
          </a:prstGeom>
          <a:noFill/>
          <a:ln w="317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cxnSp>
        <p:nvCxnSpPr>
          <p:cNvPr id="6" name="Gerade Verbindung mit Pfeil 5"/>
          <p:cNvCxnSpPr/>
          <p:nvPr/>
        </p:nvCxnSpPr>
        <p:spPr>
          <a:xfrm rot="-5400000" flipH="1" flipV="1">
            <a:off x="2451609" y="4586023"/>
            <a:ext cx="389724" cy="325406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mit Pfeil 6"/>
          <p:cNvCxnSpPr/>
          <p:nvPr/>
        </p:nvCxnSpPr>
        <p:spPr>
          <a:xfrm rot="-2400000" flipH="1" flipV="1">
            <a:off x="5495090" y="1501229"/>
            <a:ext cx="389724" cy="325406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feld 8"/>
          <p:cNvSpPr txBox="1"/>
          <p:nvPr/>
        </p:nvSpPr>
        <p:spPr>
          <a:xfrm>
            <a:off x="5943809" y="1285367"/>
            <a:ext cx="2422138" cy="7571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Hier kann eine Funktion</a:t>
            </a:r>
            <a:br>
              <a:rPr lang="de-DE" sz="1800" dirty="0" smtClean="0">
                <a:latin typeface="+mj-lt"/>
              </a:rPr>
            </a:br>
            <a:r>
              <a:rPr lang="de-DE" sz="1800" dirty="0" smtClean="0">
                <a:latin typeface="+mj-lt"/>
              </a:rPr>
              <a:t>aus den Vorgaben </a:t>
            </a:r>
            <a:br>
              <a:rPr lang="de-DE" sz="1800" dirty="0" smtClean="0">
                <a:latin typeface="+mj-lt"/>
              </a:rPr>
            </a:br>
            <a:r>
              <a:rPr lang="de-DE" sz="1800" dirty="0" smtClean="0">
                <a:latin typeface="+mj-lt"/>
              </a:rPr>
              <a:t>ausgewählt werden.</a:t>
            </a:r>
            <a:endParaRPr lang="de-DE" sz="1800" dirty="0">
              <a:latin typeface="+mj-lt"/>
            </a:endParaRPr>
          </a:p>
        </p:txBody>
      </p:sp>
      <p:sp>
        <p:nvSpPr>
          <p:cNvPr id="10" name="Textfeld 9"/>
          <p:cNvSpPr txBox="1"/>
          <p:nvPr/>
        </p:nvSpPr>
        <p:spPr>
          <a:xfrm flipH="1">
            <a:off x="4239728" y="2358613"/>
            <a:ext cx="32216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Hier Können dem Mitglied bestimmte Rechte zugewiesen werden.</a:t>
            </a:r>
          </a:p>
          <a:p>
            <a:pPr>
              <a:buNone/>
            </a:pPr>
            <a:r>
              <a:rPr lang="de-DE" sz="1800" dirty="0" smtClean="0">
                <a:latin typeface="+mj-lt"/>
              </a:rPr>
              <a:t>Das Mitglied wird dann per </a:t>
            </a:r>
            <a:br>
              <a:rPr lang="de-DE" sz="1800" dirty="0" smtClean="0">
                <a:latin typeface="+mj-lt"/>
              </a:rPr>
            </a:br>
            <a:r>
              <a:rPr lang="de-DE" sz="1800" dirty="0" smtClean="0">
                <a:latin typeface="+mj-lt"/>
              </a:rPr>
              <a:t>E-Mail über den Zugang informiert. </a:t>
            </a:r>
            <a:endParaRPr lang="de-DE" sz="1800" dirty="0">
              <a:latin typeface="+mj-lt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2762552" y="4396898"/>
            <a:ext cx="3472104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Dieses Feld muss bestätigt werden.</a:t>
            </a:r>
            <a:endParaRPr lang="de-DE" sz="1800" dirty="0">
              <a:latin typeface="+mj-lt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3870607" y="5520677"/>
            <a:ext cx="2944396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Hier die Eingabe abschließen.</a:t>
            </a:r>
            <a:endParaRPr lang="de-DE" sz="1800" dirty="0">
              <a:latin typeface="+mj-lt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403648" y="620688"/>
            <a:ext cx="2828275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solidFill>
                  <a:srgbClr val="00B050"/>
                </a:solidFill>
                <a:latin typeface="+mj-lt"/>
              </a:rPr>
              <a:t>Vereinsmitglieder verwalten</a:t>
            </a:r>
            <a:endParaRPr lang="de-DE" sz="1800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1187624" y="2909903"/>
            <a:ext cx="1152128" cy="231504"/>
          </a:xfrm>
          <a:prstGeom prst="rect">
            <a:avLst/>
          </a:prstGeom>
          <a:noFill/>
          <a:ln w="317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1217252" y="2924944"/>
            <a:ext cx="258404" cy="227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100" dirty="0" smtClean="0">
                <a:latin typeface="+mj-lt"/>
              </a:rPr>
              <a:t>X</a:t>
            </a:r>
            <a:endParaRPr lang="de-DE" sz="1100" dirty="0">
              <a:latin typeface="+mj-lt"/>
            </a:endParaRPr>
          </a:p>
        </p:txBody>
      </p:sp>
      <p:cxnSp>
        <p:nvCxnSpPr>
          <p:cNvPr id="15" name="Gerade Verbindung mit Pfeil 14"/>
          <p:cNvCxnSpPr/>
          <p:nvPr/>
        </p:nvCxnSpPr>
        <p:spPr>
          <a:xfrm flipH="1">
            <a:off x="2374386" y="2837452"/>
            <a:ext cx="388166" cy="159500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feld 16"/>
          <p:cNvSpPr txBox="1"/>
          <p:nvPr/>
        </p:nvSpPr>
        <p:spPr>
          <a:xfrm>
            <a:off x="2700921" y="2635019"/>
            <a:ext cx="1223412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z.B. für MV</a:t>
            </a:r>
            <a:endParaRPr lang="de-DE" sz="1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6534595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0" grpId="0"/>
      <p:bldP spid="12" grpId="0"/>
      <p:bldP spid="14" grpId="0" animBg="1"/>
      <p:bldP spid="8" grpId="0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4261256"/>
              </p:ext>
            </p:extLst>
          </p:nvPr>
        </p:nvGraphicFramePr>
        <p:xfrm>
          <a:off x="828000" y="1080000"/>
          <a:ext cx="7560000" cy="55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2" name="Image" r:id="rId3" imgW="13345920" imgH="12114000" progId="Photoshop.Image.9">
                  <p:embed/>
                </p:oleObj>
              </mc:Choice>
              <mc:Fallback>
                <p:oleObj name="Image" r:id="rId3" imgW="13345920" imgH="12114000" progId="Photoshop.Image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8000" y="1080000"/>
                        <a:ext cx="7560000" cy="55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" name="Gerade Verbindung mit Pfeil 2"/>
          <p:cNvCxnSpPr/>
          <p:nvPr/>
        </p:nvCxnSpPr>
        <p:spPr>
          <a:xfrm flipH="1" flipV="1">
            <a:off x="2555776" y="2327840"/>
            <a:ext cx="389724" cy="325406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feld 3"/>
          <p:cNvSpPr txBox="1"/>
          <p:nvPr/>
        </p:nvSpPr>
        <p:spPr>
          <a:xfrm>
            <a:off x="3059832" y="2520000"/>
            <a:ext cx="2765572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Vereinsdaten verwalten</a:t>
            </a:r>
            <a:endParaRPr lang="de-DE" sz="1800" dirty="0">
              <a:latin typeface="+mj-lt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403648" y="620688"/>
            <a:ext cx="2408480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solidFill>
                  <a:srgbClr val="00B050"/>
                </a:solidFill>
                <a:latin typeface="+mj-lt"/>
              </a:rPr>
              <a:t>Vereinsdaten verwalten</a:t>
            </a:r>
            <a:endParaRPr lang="de-DE" sz="1800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2282616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683568" y="1340768"/>
            <a:ext cx="777686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Tx/>
              <a:buNone/>
            </a:pPr>
            <a:r>
              <a:rPr lang="de-DE" sz="2000" dirty="0" smtClean="0">
                <a:latin typeface="+mj-lt"/>
              </a:rPr>
              <a:t>Unter diesem Punkt werden die Vereinsdaten bearbeitet</a:t>
            </a:r>
          </a:p>
          <a:p>
            <a:pPr>
              <a:spcAft>
                <a:spcPts val="600"/>
              </a:spcAft>
              <a:buClrTx/>
              <a:buNone/>
            </a:pPr>
            <a:r>
              <a:rPr lang="de-DE" sz="2000" dirty="0" smtClean="0">
                <a:latin typeface="+mj-lt"/>
              </a:rPr>
              <a:t>Es müssen eingegeben werden: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+mj-lt"/>
              </a:rPr>
              <a:t>Gründungsjahr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+mj-lt"/>
              </a:rPr>
              <a:t>Kontaktdaten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+mj-lt"/>
              </a:rPr>
              <a:t>Postadresse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+mj-lt"/>
              </a:rPr>
              <a:t>Für nuScore sollte auch ein Vereinslogo hochgeladen werden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+mj-lt"/>
              </a:rPr>
              <a:t>Sporthallen für Meisterschaftsspiele 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1403648" y="620688"/>
            <a:ext cx="2408480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solidFill>
                  <a:srgbClr val="00B050"/>
                </a:solidFill>
                <a:latin typeface="+mj-lt"/>
              </a:rPr>
              <a:t>Vereinsdaten verwalten</a:t>
            </a:r>
            <a:endParaRPr lang="de-DE" sz="1800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452676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683568" y="1340768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Tx/>
              <a:buFont typeface="Wingdings" panose="05000000000000000000" pitchFamily="2" charset="2"/>
              <a:buChar char="§"/>
            </a:pPr>
            <a:endParaRPr lang="de-DE" sz="2000" dirty="0" smtClean="0">
              <a:latin typeface="+mj-lt"/>
            </a:endParaRPr>
          </a:p>
          <a:p>
            <a:pPr marL="342900" indent="-342900">
              <a:buFontTx/>
              <a:buChar char="-"/>
            </a:pPr>
            <a:endParaRPr lang="de-DE" sz="2000" dirty="0">
              <a:latin typeface="+mj-lt"/>
            </a:endParaRPr>
          </a:p>
        </p:txBody>
      </p:sp>
      <p:graphicFrame>
        <p:nvGraphicFramePr>
          <p:cNvPr id="3" name="Objek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936420"/>
              </p:ext>
            </p:extLst>
          </p:nvPr>
        </p:nvGraphicFramePr>
        <p:xfrm>
          <a:off x="828000" y="1080000"/>
          <a:ext cx="7560000" cy="55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6" name="Image" r:id="rId3" imgW="10882440" imgH="9129960" progId="Photoshop.Image.9">
                  <p:embed/>
                </p:oleObj>
              </mc:Choice>
              <mc:Fallback>
                <p:oleObj name="Image" r:id="rId3" imgW="10882440" imgH="9129960" progId="Photoshop.Image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8000" y="1080000"/>
                        <a:ext cx="7560000" cy="55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" name="Gerade Verbindung mit Pfeil 3"/>
          <p:cNvCxnSpPr/>
          <p:nvPr/>
        </p:nvCxnSpPr>
        <p:spPr>
          <a:xfrm rot="-5400000" flipH="1" flipV="1">
            <a:off x="2667633" y="3101119"/>
            <a:ext cx="389724" cy="325406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feld 4"/>
          <p:cNvSpPr txBox="1"/>
          <p:nvPr/>
        </p:nvSpPr>
        <p:spPr>
          <a:xfrm>
            <a:off x="3025198" y="2911994"/>
            <a:ext cx="2664296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Vereinswappen einfügen.</a:t>
            </a:r>
            <a:endParaRPr lang="de-DE" sz="1800" dirty="0">
              <a:latin typeface="+mj-lt"/>
            </a:endParaRPr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1107324"/>
              </p:ext>
            </p:extLst>
          </p:nvPr>
        </p:nvGraphicFramePr>
        <p:xfrm>
          <a:off x="1907704" y="3910732"/>
          <a:ext cx="5976664" cy="10286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7" name="Image" r:id="rId5" imgW="10704600" imgH="1917360" progId="Photoshop.Image.9">
                  <p:embed/>
                </p:oleObj>
              </mc:Choice>
              <mc:Fallback>
                <p:oleObj name="Image" r:id="rId5" imgW="10704600" imgH="1917360" progId="Photoshop.Image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907704" y="3910732"/>
                        <a:ext cx="5976664" cy="10286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feld 6"/>
          <p:cNvSpPr txBox="1"/>
          <p:nvPr/>
        </p:nvSpPr>
        <p:spPr>
          <a:xfrm>
            <a:off x="3774297" y="3585475"/>
            <a:ext cx="5091650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Hier die Datei suchen und hochladen und speichern.</a:t>
            </a:r>
            <a:endParaRPr lang="de-DE" sz="1800" dirty="0">
              <a:latin typeface="+mj-lt"/>
            </a:endParaRPr>
          </a:p>
        </p:txBody>
      </p:sp>
      <p:cxnSp>
        <p:nvCxnSpPr>
          <p:cNvPr id="8" name="Gerade Verbindung mit Pfeil 7"/>
          <p:cNvCxnSpPr/>
          <p:nvPr/>
        </p:nvCxnSpPr>
        <p:spPr>
          <a:xfrm rot="-5400000" flipH="1" flipV="1">
            <a:off x="3453695" y="3851248"/>
            <a:ext cx="389724" cy="325406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feld 8"/>
          <p:cNvSpPr txBox="1"/>
          <p:nvPr/>
        </p:nvSpPr>
        <p:spPr>
          <a:xfrm>
            <a:off x="1403648" y="620688"/>
            <a:ext cx="2408480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solidFill>
                  <a:srgbClr val="00B050"/>
                </a:solidFill>
                <a:latin typeface="+mj-lt"/>
              </a:rPr>
              <a:t>Vereinsdaten verwalten</a:t>
            </a:r>
            <a:endParaRPr lang="de-DE" sz="1800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030729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el 1"/>
          <p:cNvSpPr>
            <a:spLocks noGrp="1"/>
          </p:cNvSpPr>
          <p:nvPr>
            <p:ph type="title"/>
          </p:nvPr>
        </p:nvSpPr>
        <p:spPr>
          <a:xfrm>
            <a:off x="0" y="1628800"/>
            <a:ext cx="9144000" cy="3312368"/>
          </a:xfrm>
        </p:spPr>
        <p:txBody>
          <a:bodyPr/>
          <a:lstStyle/>
          <a:p>
            <a:pPr algn="ctr"/>
            <a:r>
              <a:rPr lang="de-DE" sz="2400" dirty="0" smtClean="0">
                <a:solidFill>
                  <a:schemeClr val="tx1"/>
                </a:solidFill>
              </a:rPr>
              <a:t>Jeder Verein hat bei der nuLiga 2 Nu-Beauftragte.</a:t>
            </a:r>
            <a:br>
              <a:rPr lang="de-DE" sz="2400" dirty="0" smtClean="0">
                <a:solidFill>
                  <a:schemeClr val="tx1"/>
                </a:solidFill>
              </a:rPr>
            </a:br>
            <a:r>
              <a:rPr lang="de-DE" sz="2400" dirty="0" smtClean="0">
                <a:solidFill>
                  <a:schemeClr val="tx1"/>
                </a:solidFill>
              </a:rPr>
              <a:t>Die Zugangsdaten wurden per E-Mail zugeschickt.</a:t>
            </a:r>
            <a:br>
              <a:rPr lang="de-DE" sz="2400" dirty="0" smtClean="0">
                <a:solidFill>
                  <a:schemeClr val="tx1"/>
                </a:solidFill>
              </a:rPr>
            </a:br>
            <a:r>
              <a:rPr lang="de-DE" sz="2400" dirty="0" smtClean="0">
                <a:solidFill>
                  <a:schemeClr val="tx1"/>
                </a:solidFill>
              </a:rPr>
              <a:t>Die Anmeldung erfolgt über die nuLiga Homepage des HVN</a:t>
            </a:r>
            <a:br>
              <a:rPr lang="de-DE" sz="2400" dirty="0" smtClean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/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u="sng" dirty="0">
                <a:solidFill>
                  <a:schemeClr val="accent1">
                    <a:lumMod val="75000"/>
                  </a:schemeClr>
                </a:solidFill>
              </a:rPr>
              <a:t>https://hvniederrhein-handball.liga.nu/</a:t>
            </a:r>
            <a:endParaRPr lang="de-DE" sz="2400" u="sng" dirty="0">
              <a:solidFill>
                <a:schemeClr val="accent1">
                  <a:lumMod val="75000"/>
                </a:schemeClr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753392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4163645"/>
              </p:ext>
            </p:extLst>
          </p:nvPr>
        </p:nvGraphicFramePr>
        <p:xfrm>
          <a:off x="828000" y="1080000"/>
          <a:ext cx="7560000" cy="55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1" name="Image" r:id="rId3" imgW="10882440" imgH="9129960" progId="Photoshop.Image.9">
                  <p:embed/>
                </p:oleObj>
              </mc:Choice>
              <mc:Fallback>
                <p:oleObj name="Image" r:id="rId3" imgW="10882440" imgH="9129960" progId="Photoshop.Image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8000" y="1080000"/>
                        <a:ext cx="7560000" cy="55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feld 1"/>
          <p:cNvSpPr txBox="1"/>
          <p:nvPr/>
        </p:nvSpPr>
        <p:spPr>
          <a:xfrm>
            <a:off x="683568" y="1340768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Tx/>
              <a:buFont typeface="Wingdings" panose="05000000000000000000" pitchFamily="2" charset="2"/>
              <a:buChar char="§"/>
            </a:pPr>
            <a:endParaRPr lang="de-DE" sz="2000" dirty="0" smtClean="0">
              <a:latin typeface="+mj-lt"/>
            </a:endParaRPr>
          </a:p>
          <a:p>
            <a:pPr marL="342900" indent="-342900">
              <a:buFontTx/>
              <a:buChar char="-"/>
            </a:pPr>
            <a:endParaRPr lang="de-DE" sz="2000" dirty="0">
              <a:latin typeface="+mj-lt"/>
            </a:endParaRPr>
          </a:p>
        </p:txBody>
      </p:sp>
      <p:cxnSp>
        <p:nvCxnSpPr>
          <p:cNvPr id="4" name="Gerade Verbindung mit Pfeil 3"/>
          <p:cNvCxnSpPr>
            <a:stCxn id="5" idx="1"/>
          </p:cNvCxnSpPr>
          <p:nvPr/>
        </p:nvCxnSpPr>
        <p:spPr>
          <a:xfrm flipH="1">
            <a:off x="2195736" y="5136926"/>
            <a:ext cx="720080" cy="657489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feld 4"/>
          <p:cNvSpPr txBox="1"/>
          <p:nvPr/>
        </p:nvSpPr>
        <p:spPr>
          <a:xfrm>
            <a:off x="2915816" y="4869160"/>
            <a:ext cx="4176464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Vereinsdaten und Adressen</a:t>
            </a:r>
            <a:br>
              <a:rPr lang="de-DE" sz="1800" dirty="0" smtClean="0">
                <a:latin typeface="+mj-lt"/>
              </a:rPr>
            </a:br>
            <a:r>
              <a:rPr lang="de-DE" sz="1800" dirty="0" smtClean="0">
                <a:latin typeface="+mj-lt"/>
              </a:rPr>
              <a:t> bearbeiten.</a:t>
            </a:r>
            <a:endParaRPr lang="de-DE" sz="1800" dirty="0">
              <a:latin typeface="+mj-lt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403648" y="620688"/>
            <a:ext cx="2408480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solidFill>
                  <a:srgbClr val="00B050"/>
                </a:solidFill>
                <a:latin typeface="+mj-lt"/>
              </a:rPr>
              <a:t>Vereinsdaten verwalten</a:t>
            </a:r>
            <a:endParaRPr lang="de-DE" sz="1800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0508407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683568" y="1340768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Tx/>
              <a:buFont typeface="Wingdings" panose="05000000000000000000" pitchFamily="2" charset="2"/>
              <a:buChar char="§"/>
            </a:pPr>
            <a:endParaRPr lang="de-DE" sz="2000" dirty="0" smtClean="0">
              <a:latin typeface="+mj-lt"/>
            </a:endParaRPr>
          </a:p>
          <a:p>
            <a:pPr marL="342900" indent="-342900">
              <a:buFontTx/>
              <a:buChar char="-"/>
            </a:pPr>
            <a:endParaRPr lang="de-DE" sz="2000" dirty="0">
              <a:latin typeface="+mj-lt"/>
            </a:endParaRPr>
          </a:p>
        </p:txBody>
      </p:sp>
      <p:graphicFrame>
        <p:nvGraphicFramePr>
          <p:cNvPr id="3" name="Objek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6971007"/>
              </p:ext>
            </p:extLst>
          </p:nvPr>
        </p:nvGraphicFramePr>
        <p:xfrm>
          <a:off x="828000" y="1080000"/>
          <a:ext cx="7560000" cy="55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6" name="Image" r:id="rId3" imgW="9028440" imgH="9625320" progId="Photoshop.Image.9">
                  <p:embed/>
                </p:oleObj>
              </mc:Choice>
              <mc:Fallback>
                <p:oleObj name="Image" r:id="rId3" imgW="9028440" imgH="9625320" progId="Photoshop.Image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8000" y="1080000"/>
                        <a:ext cx="7560000" cy="55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" name="Gerade Verbindung mit Pfeil 3"/>
          <p:cNvCxnSpPr>
            <a:stCxn id="10" idx="1"/>
          </p:cNvCxnSpPr>
          <p:nvPr/>
        </p:nvCxnSpPr>
        <p:spPr>
          <a:xfrm flipH="1" flipV="1">
            <a:off x="1395619" y="5310011"/>
            <a:ext cx="1288182" cy="179342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hteck 4"/>
          <p:cNvSpPr/>
          <p:nvPr/>
        </p:nvSpPr>
        <p:spPr>
          <a:xfrm>
            <a:off x="2267744" y="3284984"/>
            <a:ext cx="5688632" cy="1856257"/>
          </a:xfrm>
          <a:prstGeom prst="rect">
            <a:avLst/>
          </a:prstGeom>
          <a:noFill/>
          <a:ln w="317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cxnSp>
        <p:nvCxnSpPr>
          <p:cNvPr id="6" name="Gerade Verbindung mit Pfeil 5"/>
          <p:cNvCxnSpPr/>
          <p:nvPr/>
        </p:nvCxnSpPr>
        <p:spPr>
          <a:xfrm rot="16200000" flipH="1" flipV="1">
            <a:off x="2811649" y="2669071"/>
            <a:ext cx="389724" cy="325406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feld 6"/>
          <p:cNvSpPr txBox="1"/>
          <p:nvPr/>
        </p:nvSpPr>
        <p:spPr>
          <a:xfrm>
            <a:off x="3176763" y="2479075"/>
            <a:ext cx="3430095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Hier das Gründungsjahr eingeben. </a:t>
            </a:r>
            <a:endParaRPr lang="de-DE" sz="1800" dirty="0">
              <a:latin typeface="+mj-lt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5796136" y="3421494"/>
            <a:ext cx="2016224" cy="1205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Hier die Kontaktadresse eingeben und Daten für das Internet freigeben.</a:t>
            </a:r>
            <a:endParaRPr lang="de-DE" sz="1800" dirty="0">
              <a:latin typeface="+mj-lt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2683801" y="5329630"/>
            <a:ext cx="4416017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Eingaben für die Veröffentlichung bestätigen.</a:t>
            </a:r>
            <a:endParaRPr lang="de-DE" sz="1800" dirty="0">
              <a:latin typeface="+mj-lt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1403648" y="620688"/>
            <a:ext cx="2408480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solidFill>
                  <a:srgbClr val="00B050"/>
                </a:solidFill>
                <a:latin typeface="+mj-lt"/>
              </a:rPr>
              <a:t>Vereinsdaten verwalten</a:t>
            </a:r>
            <a:endParaRPr lang="de-DE" sz="1800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5183665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683568" y="1340768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Tx/>
              <a:buFont typeface="Wingdings" panose="05000000000000000000" pitchFamily="2" charset="2"/>
              <a:buChar char="§"/>
            </a:pPr>
            <a:endParaRPr lang="de-DE" sz="2000" dirty="0" smtClean="0">
              <a:latin typeface="+mj-lt"/>
            </a:endParaRPr>
          </a:p>
          <a:p>
            <a:pPr marL="342900" indent="-342900">
              <a:buFontTx/>
              <a:buChar char="-"/>
            </a:pPr>
            <a:endParaRPr lang="de-DE" sz="2000" dirty="0">
              <a:latin typeface="+mj-lt"/>
            </a:endParaRPr>
          </a:p>
        </p:txBody>
      </p:sp>
      <p:graphicFrame>
        <p:nvGraphicFramePr>
          <p:cNvPr id="3" name="Objek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6253649"/>
              </p:ext>
            </p:extLst>
          </p:nvPr>
        </p:nvGraphicFramePr>
        <p:xfrm>
          <a:off x="828000" y="1080000"/>
          <a:ext cx="7560000" cy="55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3" name="Image" r:id="rId3" imgW="11860200" imgH="8545680" progId="Photoshop.Image.9">
                  <p:embed/>
                </p:oleObj>
              </mc:Choice>
              <mc:Fallback>
                <p:oleObj name="Image" r:id="rId3" imgW="11860200" imgH="8545680" progId="Photoshop.Image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8000" y="1080000"/>
                        <a:ext cx="7560000" cy="55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hteck 3"/>
          <p:cNvSpPr/>
          <p:nvPr/>
        </p:nvSpPr>
        <p:spPr>
          <a:xfrm>
            <a:off x="2195736" y="1196752"/>
            <a:ext cx="5904656" cy="2592288"/>
          </a:xfrm>
          <a:prstGeom prst="rect">
            <a:avLst/>
          </a:prstGeom>
          <a:noFill/>
          <a:ln w="317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4860032" y="1697150"/>
            <a:ext cx="1994457" cy="8679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Hier sind Adresse</a:t>
            </a:r>
          </a:p>
          <a:p>
            <a:pPr>
              <a:buNone/>
            </a:pPr>
            <a:r>
              <a:rPr lang="de-DE" sz="1800" dirty="0" smtClean="0">
                <a:latin typeface="+mj-lt"/>
              </a:rPr>
              <a:t>Telefon und </a:t>
            </a:r>
          </a:p>
          <a:p>
            <a:pPr>
              <a:buNone/>
            </a:pPr>
            <a:r>
              <a:rPr lang="de-DE" sz="1800" dirty="0" smtClean="0">
                <a:latin typeface="+mj-lt"/>
              </a:rPr>
              <a:t>E-Mail erforderlich.</a:t>
            </a:r>
          </a:p>
        </p:txBody>
      </p:sp>
      <p:cxnSp>
        <p:nvCxnSpPr>
          <p:cNvPr id="6" name="Gerade Verbindung mit Pfeil 5"/>
          <p:cNvCxnSpPr/>
          <p:nvPr/>
        </p:nvCxnSpPr>
        <p:spPr>
          <a:xfrm rot="18000000" flipH="1" flipV="1">
            <a:off x="3449873" y="4990984"/>
            <a:ext cx="389724" cy="325406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feld 6"/>
          <p:cNvSpPr txBox="1"/>
          <p:nvPr/>
        </p:nvSpPr>
        <p:spPr>
          <a:xfrm>
            <a:off x="3895343" y="4720670"/>
            <a:ext cx="3752053" cy="5410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Hier können neben der Standardhalle </a:t>
            </a:r>
            <a:br>
              <a:rPr lang="de-DE" sz="1800" dirty="0" smtClean="0">
                <a:latin typeface="+mj-lt"/>
              </a:rPr>
            </a:br>
            <a:r>
              <a:rPr lang="de-DE" sz="1800" dirty="0" smtClean="0">
                <a:latin typeface="+mj-lt"/>
              </a:rPr>
              <a:t>weitere Sporthallen gewählt werden.</a:t>
            </a:r>
            <a:endParaRPr lang="de-DE" sz="1800" dirty="0">
              <a:latin typeface="+mj-lt"/>
            </a:endParaRPr>
          </a:p>
        </p:txBody>
      </p:sp>
      <p:cxnSp>
        <p:nvCxnSpPr>
          <p:cNvPr id="8" name="Gerade Verbindung mit Pfeil 7"/>
          <p:cNvCxnSpPr/>
          <p:nvPr/>
        </p:nvCxnSpPr>
        <p:spPr>
          <a:xfrm rot="19200000" flipH="1" flipV="1">
            <a:off x="2542763" y="5712895"/>
            <a:ext cx="389724" cy="325406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feld 8"/>
          <p:cNvSpPr txBox="1"/>
          <p:nvPr/>
        </p:nvSpPr>
        <p:spPr>
          <a:xfrm>
            <a:off x="2991482" y="5731493"/>
            <a:ext cx="1750223" cy="289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600" dirty="0" smtClean="0">
                <a:latin typeface="+mj-lt"/>
              </a:rPr>
              <a:t>Eingabe speichern.</a:t>
            </a:r>
            <a:endParaRPr lang="de-DE" sz="1600" dirty="0">
              <a:latin typeface="+mj-lt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1403648" y="620688"/>
            <a:ext cx="2408480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solidFill>
                  <a:srgbClr val="00B050"/>
                </a:solidFill>
                <a:latin typeface="+mj-lt"/>
              </a:rPr>
              <a:t>Vereinsdaten verwalten</a:t>
            </a:r>
            <a:endParaRPr lang="de-DE" sz="1800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6579392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4789243"/>
              </p:ext>
            </p:extLst>
          </p:nvPr>
        </p:nvGraphicFramePr>
        <p:xfrm>
          <a:off x="828000" y="1080000"/>
          <a:ext cx="7560000" cy="55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5" name="Image" r:id="rId3" imgW="13345920" imgH="12114000" progId="Photoshop.Image.9">
                  <p:embed/>
                </p:oleObj>
              </mc:Choice>
              <mc:Fallback>
                <p:oleObj name="Image" r:id="rId3" imgW="13345920" imgH="12114000" progId="Photoshop.Image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8000" y="1080000"/>
                        <a:ext cx="7560000" cy="55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" name="Gerade Verbindung mit Pfeil 2"/>
          <p:cNvCxnSpPr/>
          <p:nvPr/>
        </p:nvCxnSpPr>
        <p:spPr>
          <a:xfrm flipH="1" flipV="1">
            <a:off x="1554192" y="2276872"/>
            <a:ext cx="389724" cy="325406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feld 3"/>
          <p:cNvSpPr txBox="1"/>
          <p:nvPr/>
        </p:nvSpPr>
        <p:spPr>
          <a:xfrm>
            <a:off x="1943916" y="2439575"/>
            <a:ext cx="2765572" cy="319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Mannschaften melden.</a:t>
            </a:r>
            <a:endParaRPr lang="de-DE" sz="1800" dirty="0">
              <a:latin typeface="+mj-lt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403648" y="620688"/>
            <a:ext cx="2301592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solidFill>
                  <a:srgbClr val="00B050"/>
                </a:solidFill>
                <a:latin typeface="+mj-lt"/>
              </a:rPr>
              <a:t>Mannschaften melden</a:t>
            </a:r>
            <a:endParaRPr lang="de-DE" sz="1800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7647988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9854879"/>
              </p:ext>
            </p:extLst>
          </p:nvPr>
        </p:nvGraphicFramePr>
        <p:xfrm>
          <a:off x="828000" y="1080000"/>
          <a:ext cx="7560000" cy="55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9" name="Image" r:id="rId3" imgW="11860200" imgH="10209240" progId="Photoshop.Image.9">
                  <p:embed/>
                </p:oleObj>
              </mc:Choice>
              <mc:Fallback>
                <p:oleObj name="Image" r:id="rId3" imgW="11860200" imgH="10209240" progId="Photoshop.Image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8000" y="1080000"/>
                        <a:ext cx="7560000" cy="55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" name="Gerade Verbindung mit Pfeil 2"/>
          <p:cNvCxnSpPr>
            <a:stCxn id="2" idx="1"/>
          </p:cNvCxnSpPr>
          <p:nvPr/>
        </p:nvCxnSpPr>
        <p:spPr>
          <a:xfrm flipH="1" flipV="1">
            <a:off x="4139952" y="5279541"/>
            <a:ext cx="1440160" cy="325406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feld 1"/>
          <p:cNvSpPr txBox="1"/>
          <p:nvPr/>
        </p:nvSpPr>
        <p:spPr>
          <a:xfrm>
            <a:off x="5580112" y="5445224"/>
            <a:ext cx="2301592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Mannschaften melden</a:t>
            </a:r>
            <a:endParaRPr lang="de-DE" sz="1800" dirty="0">
              <a:latin typeface="+mj-lt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403648" y="620688"/>
            <a:ext cx="2301592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solidFill>
                  <a:srgbClr val="00B050"/>
                </a:solidFill>
                <a:latin typeface="+mj-lt"/>
              </a:rPr>
              <a:t>Mannschaften melden</a:t>
            </a:r>
            <a:endParaRPr lang="de-DE" sz="1800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5886646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3168677"/>
              </p:ext>
            </p:extLst>
          </p:nvPr>
        </p:nvGraphicFramePr>
        <p:xfrm>
          <a:off x="828000" y="1080000"/>
          <a:ext cx="7560000" cy="55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5" name="Image" r:id="rId3" imgW="10920600" imgH="11403000" progId="Photoshop.Image.9">
                  <p:embed/>
                </p:oleObj>
              </mc:Choice>
              <mc:Fallback>
                <p:oleObj name="Image" r:id="rId3" imgW="10920600" imgH="11403000" progId="Photoshop.Image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8000" y="1080000"/>
                        <a:ext cx="7560000" cy="55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hteck 2"/>
          <p:cNvSpPr/>
          <p:nvPr/>
        </p:nvSpPr>
        <p:spPr>
          <a:xfrm>
            <a:off x="971600" y="2780928"/>
            <a:ext cx="6912768" cy="2696265"/>
          </a:xfrm>
          <a:prstGeom prst="rect">
            <a:avLst/>
          </a:prstGeom>
          <a:noFill/>
          <a:ln w="317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cxnSp>
        <p:nvCxnSpPr>
          <p:cNvPr id="5" name="Gerade Verbindung mit Pfeil 4"/>
          <p:cNvCxnSpPr/>
          <p:nvPr/>
        </p:nvCxnSpPr>
        <p:spPr>
          <a:xfrm flipH="1" flipV="1">
            <a:off x="2771800" y="1331474"/>
            <a:ext cx="1296144" cy="81302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Gerade Verbindung mit Pfeil 5"/>
          <p:cNvCxnSpPr/>
          <p:nvPr/>
        </p:nvCxnSpPr>
        <p:spPr>
          <a:xfrm rot="18000000" flipH="1" flipV="1">
            <a:off x="3103308" y="6240712"/>
            <a:ext cx="389724" cy="325406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feld 9"/>
          <p:cNvSpPr txBox="1"/>
          <p:nvPr/>
        </p:nvSpPr>
        <p:spPr>
          <a:xfrm>
            <a:off x="4067944" y="1145010"/>
            <a:ext cx="3312368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Hier können neue Mannschaften gemeldet werden.</a:t>
            </a:r>
            <a:endParaRPr lang="de-DE" sz="1800" dirty="0">
              <a:latin typeface="+mj-lt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3059834" y="4720063"/>
            <a:ext cx="4764879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Bei den Mannschaften der alten Saison die Wünsche eingeben und nicht mehr vorhandene Mannschaften löschen.</a:t>
            </a:r>
            <a:endParaRPr lang="de-DE" sz="1800" dirty="0">
              <a:latin typeface="+mj-lt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3597659" y="6065840"/>
            <a:ext cx="1983685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Eingabe fortsetzen.</a:t>
            </a:r>
            <a:endParaRPr lang="de-DE" sz="1800" dirty="0">
              <a:latin typeface="+mj-lt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1403648" y="620688"/>
            <a:ext cx="2301592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solidFill>
                  <a:srgbClr val="00B050"/>
                </a:solidFill>
                <a:latin typeface="+mj-lt"/>
              </a:rPr>
              <a:t>Mannschaften melden</a:t>
            </a:r>
            <a:endParaRPr lang="de-DE" sz="1800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016668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/>
      <p:bldP spid="11" grpId="0"/>
      <p:bldP spid="1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003790"/>
              </p:ext>
            </p:extLst>
          </p:nvPr>
        </p:nvGraphicFramePr>
        <p:xfrm>
          <a:off x="684408" y="1628800"/>
          <a:ext cx="7560000" cy="26848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7" name="Image" r:id="rId3" imgW="10869840" imgH="3860280" progId="Photoshop.Image.9">
                  <p:embed/>
                </p:oleObj>
              </mc:Choice>
              <mc:Fallback>
                <p:oleObj name="Image" r:id="rId3" imgW="10869840" imgH="3860280" progId="Photoshop.Image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4408" y="1628800"/>
                        <a:ext cx="7560000" cy="26848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hteck 3"/>
          <p:cNvSpPr/>
          <p:nvPr/>
        </p:nvSpPr>
        <p:spPr>
          <a:xfrm>
            <a:off x="1043608" y="2835605"/>
            <a:ext cx="7128792" cy="527039"/>
          </a:xfrm>
          <a:prstGeom prst="rect">
            <a:avLst/>
          </a:prstGeom>
          <a:noFill/>
          <a:ln w="317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extfeld 1"/>
          <p:cNvSpPr txBox="1"/>
          <p:nvPr/>
        </p:nvSpPr>
        <p:spPr>
          <a:xfrm>
            <a:off x="4860381" y="1699448"/>
            <a:ext cx="3312368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Wenn es eine automatische Aufstiegsmöglichkeit gibt wird hier abgefragt ob die Mannschaft aufsteigen will.</a:t>
            </a:r>
          </a:p>
        </p:txBody>
      </p:sp>
      <p:cxnSp>
        <p:nvCxnSpPr>
          <p:cNvPr id="5" name="Gerade Verbindung mit Pfeil 4"/>
          <p:cNvCxnSpPr/>
          <p:nvPr/>
        </p:nvCxnSpPr>
        <p:spPr>
          <a:xfrm rot="-120000" flipH="1" flipV="1">
            <a:off x="3204023" y="3542945"/>
            <a:ext cx="576065" cy="20024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feld 5"/>
          <p:cNvSpPr txBox="1"/>
          <p:nvPr/>
        </p:nvSpPr>
        <p:spPr>
          <a:xfrm>
            <a:off x="3780262" y="3393903"/>
            <a:ext cx="1983685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Eingabe fortsetzen.</a:t>
            </a:r>
            <a:endParaRPr lang="de-DE" sz="1800" dirty="0">
              <a:latin typeface="+mj-lt"/>
            </a:endParaRPr>
          </a:p>
        </p:txBody>
      </p:sp>
      <p:cxnSp>
        <p:nvCxnSpPr>
          <p:cNvPr id="8" name="Gerade Verbindung mit Pfeil 7"/>
          <p:cNvCxnSpPr/>
          <p:nvPr/>
        </p:nvCxnSpPr>
        <p:spPr>
          <a:xfrm flipH="1">
            <a:off x="3780262" y="2086766"/>
            <a:ext cx="1080119" cy="622670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feld 8"/>
          <p:cNvSpPr txBox="1"/>
          <p:nvPr/>
        </p:nvSpPr>
        <p:spPr>
          <a:xfrm>
            <a:off x="1403648" y="620688"/>
            <a:ext cx="2301592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solidFill>
                  <a:srgbClr val="00B050"/>
                </a:solidFill>
                <a:latin typeface="+mj-lt"/>
              </a:rPr>
              <a:t>Mannschaften melden</a:t>
            </a:r>
            <a:endParaRPr lang="de-DE" sz="1800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7954926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8759449"/>
              </p:ext>
            </p:extLst>
          </p:nvPr>
        </p:nvGraphicFramePr>
        <p:xfrm>
          <a:off x="828000" y="1080000"/>
          <a:ext cx="8162925" cy="572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2" name="Image" r:id="rId3" imgW="10882440" imgH="7631640" progId="Photoshop.Image.9">
                  <p:embed/>
                </p:oleObj>
              </mc:Choice>
              <mc:Fallback>
                <p:oleObj name="Image" r:id="rId3" imgW="10882440" imgH="7631640" progId="Photoshop.Image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8000" y="1080000"/>
                        <a:ext cx="8162925" cy="5724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hteck 2"/>
          <p:cNvSpPr/>
          <p:nvPr/>
        </p:nvSpPr>
        <p:spPr>
          <a:xfrm>
            <a:off x="1093038" y="1700808"/>
            <a:ext cx="7632848" cy="3960440"/>
          </a:xfrm>
          <a:prstGeom prst="rect">
            <a:avLst/>
          </a:prstGeom>
          <a:noFill/>
          <a:ln w="317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4788024" y="4293096"/>
            <a:ext cx="3744416" cy="1039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Hier überprüfen ob alle Eingaben richtig sind.</a:t>
            </a:r>
          </a:p>
          <a:p>
            <a:pPr>
              <a:buNone/>
            </a:pPr>
            <a:r>
              <a:rPr lang="de-DE" sz="1800" dirty="0" smtClean="0">
                <a:latin typeface="+mj-lt"/>
              </a:rPr>
              <a:t>Die Daten können im Eingabezeitraum noch geändert werden.</a:t>
            </a:r>
            <a:endParaRPr lang="de-DE" sz="1800" dirty="0">
              <a:latin typeface="+mj-lt"/>
            </a:endParaRPr>
          </a:p>
        </p:txBody>
      </p:sp>
      <p:cxnSp>
        <p:nvCxnSpPr>
          <p:cNvPr id="5" name="Gerade Verbindung mit Pfeil 4"/>
          <p:cNvCxnSpPr/>
          <p:nvPr/>
        </p:nvCxnSpPr>
        <p:spPr>
          <a:xfrm rot="-120000" flipH="1" flipV="1">
            <a:off x="3491879" y="5998759"/>
            <a:ext cx="576065" cy="20024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feld 6"/>
          <p:cNvSpPr txBox="1"/>
          <p:nvPr/>
        </p:nvSpPr>
        <p:spPr>
          <a:xfrm>
            <a:off x="4068118" y="5869107"/>
            <a:ext cx="1868332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Eingabe beenden.</a:t>
            </a:r>
            <a:endParaRPr lang="de-DE" sz="1800" dirty="0">
              <a:latin typeface="+mj-lt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403648" y="620688"/>
            <a:ext cx="2301592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solidFill>
                  <a:srgbClr val="00B050"/>
                </a:solidFill>
                <a:latin typeface="+mj-lt"/>
              </a:rPr>
              <a:t>Mannschaften melden</a:t>
            </a:r>
            <a:endParaRPr lang="de-DE" sz="1800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49259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9854879"/>
              </p:ext>
            </p:extLst>
          </p:nvPr>
        </p:nvGraphicFramePr>
        <p:xfrm>
          <a:off x="828000" y="1080000"/>
          <a:ext cx="7560000" cy="55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6" name="Image" r:id="rId3" imgW="11860200" imgH="10209240" progId="Photoshop.Image.9">
                  <p:embed/>
                </p:oleObj>
              </mc:Choice>
              <mc:Fallback>
                <p:oleObj name="Image" r:id="rId3" imgW="11860200" imgH="10209240" progId="Photoshop.Image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8000" y="1080000"/>
                        <a:ext cx="7560000" cy="55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" name="Gerade Verbindung mit Pfeil 2"/>
          <p:cNvCxnSpPr/>
          <p:nvPr/>
        </p:nvCxnSpPr>
        <p:spPr>
          <a:xfrm flipH="1" flipV="1">
            <a:off x="4211960" y="4224488"/>
            <a:ext cx="1440160" cy="325406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feld 1"/>
          <p:cNvSpPr txBox="1"/>
          <p:nvPr/>
        </p:nvSpPr>
        <p:spPr>
          <a:xfrm>
            <a:off x="5652120" y="4372909"/>
            <a:ext cx="3108928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MV und Trikotfarben eingeben.</a:t>
            </a:r>
            <a:endParaRPr lang="de-DE" sz="1800" dirty="0">
              <a:latin typeface="+mj-lt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403648" y="620688"/>
            <a:ext cx="2301592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solidFill>
                  <a:srgbClr val="00B050"/>
                </a:solidFill>
                <a:latin typeface="+mj-lt"/>
              </a:rPr>
              <a:t>Mannschaften melden</a:t>
            </a:r>
            <a:endParaRPr lang="de-DE" sz="1800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9251269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8170082"/>
              </p:ext>
            </p:extLst>
          </p:nvPr>
        </p:nvGraphicFramePr>
        <p:xfrm>
          <a:off x="828000" y="1080000"/>
          <a:ext cx="7560000" cy="55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2" name="Image" r:id="rId3" imgW="11301480" imgH="8736480" progId="Photoshop.Image.9">
                  <p:embed/>
                </p:oleObj>
              </mc:Choice>
              <mc:Fallback>
                <p:oleObj name="Image" r:id="rId3" imgW="11301480" imgH="8736480" progId="Photoshop.Image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8000" y="1080000"/>
                        <a:ext cx="7560000" cy="55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feld 1"/>
          <p:cNvSpPr txBox="1"/>
          <p:nvPr/>
        </p:nvSpPr>
        <p:spPr>
          <a:xfrm>
            <a:off x="4536054" y="4036608"/>
            <a:ext cx="2983509" cy="7571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Hier kann ein MV ausgewählt </a:t>
            </a:r>
            <a:br>
              <a:rPr lang="de-DE" sz="1800" dirty="0" smtClean="0">
                <a:latin typeface="+mj-lt"/>
              </a:rPr>
            </a:br>
            <a:r>
              <a:rPr lang="de-DE" sz="1800" dirty="0" smtClean="0">
                <a:latin typeface="+mj-lt"/>
              </a:rPr>
              <a:t>werden der unter Punkt</a:t>
            </a:r>
            <a:br>
              <a:rPr lang="de-DE" sz="1800" dirty="0" smtClean="0">
                <a:latin typeface="+mj-lt"/>
              </a:rPr>
            </a:br>
            <a:r>
              <a:rPr lang="de-DE" sz="1800" dirty="0" smtClean="0">
                <a:latin typeface="+mj-lt"/>
              </a:rPr>
              <a:t>Mitglieder angelegt wurde.</a:t>
            </a:r>
            <a:endParaRPr lang="de-DE" sz="1800" dirty="0">
              <a:latin typeface="+mj-lt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403648" y="620688"/>
            <a:ext cx="2301592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solidFill>
                  <a:srgbClr val="00B050"/>
                </a:solidFill>
                <a:latin typeface="+mj-lt"/>
              </a:rPr>
              <a:t>Mannschaften melden</a:t>
            </a:r>
            <a:endParaRPr lang="de-DE" sz="1800" dirty="0">
              <a:solidFill>
                <a:srgbClr val="00B050"/>
              </a:solidFill>
              <a:latin typeface="+mj-lt"/>
            </a:endParaRPr>
          </a:p>
        </p:txBody>
      </p:sp>
      <p:cxnSp>
        <p:nvCxnSpPr>
          <p:cNvPr id="8" name="Gerade Verbindung mit Pfeil 7"/>
          <p:cNvCxnSpPr/>
          <p:nvPr/>
        </p:nvCxnSpPr>
        <p:spPr>
          <a:xfrm rot="21480000" flipH="1" flipV="1">
            <a:off x="3885749" y="4375150"/>
            <a:ext cx="576065" cy="20024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mit Pfeil 8"/>
          <p:cNvCxnSpPr/>
          <p:nvPr/>
        </p:nvCxnSpPr>
        <p:spPr>
          <a:xfrm rot="21480000" flipH="1" flipV="1">
            <a:off x="4283793" y="5095230"/>
            <a:ext cx="576065" cy="20024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feld 10"/>
          <p:cNvSpPr txBox="1"/>
          <p:nvPr/>
        </p:nvSpPr>
        <p:spPr>
          <a:xfrm>
            <a:off x="4932040" y="4857535"/>
            <a:ext cx="2537105" cy="5410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Hier bitte die Farben der </a:t>
            </a:r>
            <a:br>
              <a:rPr lang="de-DE" sz="1800" dirty="0" smtClean="0">
                <a:latin typeface="+mj-lt"/>
              </a:rPr>
            </a:br>
            <a:r>
              <a:rPr lang="de-DE" sz="1800" dirty="0" smtClean="0">
                <a:latin typeface="+mj-lt"/>
              </a:rPr>
              <a:t>Spielkleidung eingeben.</a:t>
            </a:r>
            <a:endParaRPr lang="de-DE" sz="1800" dirty="0">
              <a:latin typeface="+mj-lt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5004048" y="2833471"/>
            <a:ext cx="2952328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Auf dieser Seite werden alle gemeldeten Mannschaften aufgelistet.</a:t>
            </a:r>
            <a:endParaRPr lang="de-DE" sz="1800" dirty="0">
              <a:latin typeface="+mj-lt"/>
            </a:endParaRPr>
          </a:p>
        </p:txBody>
      </p:sp>
      <p:cxnSp>
        <p:nvCxnSpPr>
          <p:cNvPr id="13" name="Gerade Verbindung mit Pfeil 12"/>
          <p:cNvCxnSpPr/>
          <p:nvPr/>
        </p:nvCxnSpPr>
        <p:spPr>
          <a:xfrm rot="21480000" flipH="1" flipV="1">
            <a:off x="3276031" y="5887318"/>
            <a:ext cx="576065" cy="20024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feld 13"/>
          <p:cNvSpPr txBox="1"/>
          <p:nvPr/>
        </p:nvSpPr>
        <p:spPr>
          <a:xfrm>
            <a:off x="3852270" y="5757666"/>
            <a:ext cx="1983685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Eingabe fortsetzen.</a:t>
            </a:r>
            <a:endParaRPr lang="de-DE" sz="1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3569800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7700459"/>
              </p:ext>
            </p:extLst>
          </p:nvPr>
        </p:nvGraphicFramePr>
        <p:xfrm>
          <a:off x="827584" y="1080000"/>
          <a:ext cx="7560000" cy="55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Image" r:id="rId3" imgW="11720520" imgH="8876160" progId="Photoshop.Image.9">
                  <p:embed/>
                </p:oleObj>
              </mc:Choice>
              <mc:Fallback>
                <p:oleObj name="Image" r:id="rId3" imgW="11720520" imgH="8876160" progId="Photoshop.Image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7584" y="1080000"/>
                        <a:ext cx="7560000" cy="55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feld 2"/>
          <p:cNvSpPr txBox="1"/>
          <p:nvPr/>
        </p:nvSpPr>
        <p:spPr>
          <a:xfrm>
            <a:off x="6984000" y="4068000"/>
            <a:ext cx="936104" cy="224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050" b="1" dirty="0" smtClean="0">
                <a:latin typeface="+mj-lt"/>
              </a:rPr>
              <a:t>test@mail.de</a:t>
            </a:r>
            <a:endParaRPr lang="de-DE" sz="1050" b="1" dirty="0">
              <a:latin typeface="+mj-lt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6984000" y="4158000"/>
            <a:ext cx="732893" cy="34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2000" b="1" dirty="0" smtClean="0">
                <a:latin typeface="+mj-lt"/>
              </a:rPr>
              <a:t>………</a:t>
            </a:r>
            <a:endParaRPr lang="de-DE" sz="2000" b="1" dirty="0">
              <a:latin typeface="+mj-lt"/>
            </a:endParaRPr>
          </a:p>
        </p:txBody>
      </p:sp>
      <p:cxnSp>
        <p:nvCxnSpPr>
          <p:cNvPr id="8" name="Gerade Verbindung mit Pfeil 7"/>
          <p:cNvCxnSpPr/>
          <p:nvPr/>
        </p:nvCxnSpPr>
        <p:spPr>
          <a:xfrm flipH="1">
            <a:off x="7398413" y="3728798"/>
            <a:ext cx="413952" cy="336508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/>
          <p:cNvCxnSpPr/>
          <p:nvPr/>
        </p:nvCxnSpPr>
        <p:spPr>
          <a:xfrm flipH="1" flipV="1">
            <a:off x="7398413" y="4492811"/>
            <a:ext cx="389724" cy="325406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feld 11"/>
          <p:cNvSpPr txBox="1"/>
          <p:nvPr/>
        </p:nvSpPr>
        <p:spPr>
          <a:xfrm>
            <a:off x="7577501" y="3414866"/>
            <a:ext cx="1523366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E-Mai Adresse</a:t>
            </a:r>
            <a:endParaRPr lang="de-DE" sz="1800" dirty="0">
              <a:latin typeface="+mj-lt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7771441" y="4707435"/>
            <a:ext cx="1100109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Kennwort</a:t>
            </a:r>
            <a:endParaRPr lang="de-DE" sz="1800" dirty="0">
              <a:latin typeface="+mj-lt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1403648" y="620688"/>
            <a:ext cx="2642583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solidFill>
                  <a:srgbClr val="00B050"/>
                </a:solidFill>
                <a:latin typeface="+mj-lt"/>
              </a:rPr>
              <a:t>Anmeldung bei der nuLiga</a:t>
            </a:r>
            <a:endParaRPr lang="de-DE" sz="1800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4381771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12" grpId="0"/>
      <p:bldP spid="1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8927101"/>
              </p:ext>
            </p:extLst>
          </p:nvPr>
        </p:nvGraphicFramePr>
        <p:xfrm>
          <a:off x="828000" y="1080000"/>
          <a:ext cx="7560000" cy="55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6" name="Image" r:id="rId3" imgW="11542680" imgH="8558640" progId="Photoshop.Image.9">
                  <p:embed/>
                </p:oleObj>
              </mc:Choice>
              <mc:Fallback>
                <p:oleObj name="Image" r:id="rId3" imgW="11542680" imgH="8558640" progId="Photoshop.Image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8000" y="1080000"/>
                        <a:ext cx="7560000" cy="55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feld 1"/>
          <p:cNvSpPr txBox="1"/>
          <p:nvPr/>
        </p:nvSpPr>
        <p:spPr>
          <a:xfrm>
            <a:off x="4894972" y="3891202"/>
            <a:ext cx="3456384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Hier kann für die Mannschaft eine in den Vereinsdaten ausgewählte Halle gewählt werden und mit + eingefügt werden.</a:t>
            </a:r>
            <a:endParaRPr lang="de-DE" sz="1800" dirty="0">
              <a:latin typeface="+mj-lt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403648" y="620688"/>
            <a:ext cx="2301592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solidFill>
                  <a:srgbClr val="00B050"/>
                </a:solidFill>
                <a:latin typeface="+mj-lt"/>
              </a:rPr>
              <a:t>Mannschaften melden</a:t>
            </a:r>
            <a:endParaRPr lang="de-DE" sz="1800" dirty="0">
              <a:solidFill>
                <a:srgbClr val="00B050"/>
              </a:solidFill>
              <a:latin typeface="+mj-lt"/>
            </a:endParaRPr>
          </a:p>
        </p:txBody>
      </p:sp>
      <p:cxnSp>
        <p:nvCxnSpPr>
          <p:cNvPr id="8" name="Gerade Verbindung mit Pfeil 7"/>
          <p:cNvCxnSpPr/>
          <p:nvPr/>
        </p:nvCxnSpPr>
        <p:spPr>
          <a:xfrm flipH="1">
            <a:off x="4022334" y="4380566"/>
            <a:ext cx="872638" cy="46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mit Pfeil 8"/>
          <p:cNvCxnSpPr/>
          <p:nvPr/>
        </p:nvCxnSpPr>
        <p:spPr>
          <a:xfrm rot="21480000" flipH="1" flipV="1">
            <a:off x="4985576" y="4937515"/>
            <a:ext cx="576065" cy="20024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feld 10"/>
          <p:cNvSpPr txBox="1"/>
          <p:nvPr/>
        </p:nvSpPr>
        <p:spPr>
          <a:xfrm>
            <a:off x="5654257" y="4820552"/>
            <a:ext cx="2808312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Hier können Bemerkungen eingegeben werden </a:t>
            </a:r>
            <a:br>
              <a:rPr lang="de-DE" sz="1800" dirty="0" smtClean="0">
                <a:latin typeface="+mj-lt"/>
              </a:rPr>
            </a:br>
            <a:r>
              <a:rPr lang="de-DE" sz="1800" dirty="0" smtClean="0">
                <a:latin typeface="+mj-lt"/>
              </a:rPr>
              <a:t>(z.B. Haftmittelverbot).</a:t>
            </a:r>
            <a:endParaRPr lang="de-DE" sz="1800" dirty="0">
              <a:latin typeface="+mj-lt"/>
            </a:endParaRPr>
          </a:p>
        </p:txBody>
      </p:sp>
      <p:cxnSp>
        <p:nvCxnSpPr>
          <p:cNvPr id="13" name="Gerade Verbindung mit Pfeil 12"/>
          <p:cNvCxnSpPr/>
          <p:nvPr/>
        </p:nvCxnSpPr>
        <p:spPr>
          <a:xfrm rot="21480000" flipH="1" flipV="1">
            <a:off x="3347689" y="5919209"/>
            <a:ext cx="576065" cy="20024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feld 13"/>
          <p:cNvSpPr txBox="1"/>
          <p:nvPr/>
        </p:nvSpPr>
        <p:spPr>
          <a:xfrm>
            <a:off x="3923928" y="5773850"/>
            <a:ext cx="1983685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Eingabe fortsetzen.</a:t>
            </a:r>
            <a:endParaRPr lang="de-DE" sz="1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8237153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6817669"/>
              </p:ext>
            </p:extLst>
          </p:nvPr>
        </p:nvGraphicFramePr>
        <p:xfrm>
          <a:off x="828000" y="1080000"/>
          <a:ext cx="7560000" cy="55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9" name="Image" r:id="rId3" imgW="11694960" imgH="9612360" progId="Photoshop.Image.9">
                  <p:embed/>
                </p:oleObj>
              </mc:Choice>
              <mc:Fallback>
                <p:oleObj name="Image" r:id="rId3" imgW="11694960" imgH="9612360" progId="Photoshop.Image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8000" y="1080000"/>
                        <a:ext cx="7560000" cy="55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feld 1"/>
          <p:cNvSpPr txBox="1"/>
          <p:nvPr/>
        </p:nvSpPr>
        <p:spPr>
          <a:xfrm>
            <a:off x="4214713" y="4350722"/>
            <a:ext cx="2877567" cy="541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Hier Können noch alle </a:t>
            </a:r>
            <a:br>
              <a:rPr lang="de-DE" sz="1800" dirty="0" smtClean="0">
                <a:latin typeface="+mj-lt"/>
              </a:rPr>
            </a:br>
            <a:r>
              <a:rPr lang="de-DE" sz="1800" dirty="0" smtClean="0">
                <a:latin typeface="+mj-lt"/>
              </a:rPr>
              <a:t>Eingaben überprüft werden.</a:t>
            </a:r>
            <a:endParaRPr lang="de-DE" sz="1800" dirty="0">
              <a:latin typeface="+mj-lt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403648" y="620688"/>
            <a:ext cx="2301592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solidFill>
                  <a:srgbClr val="00B050"/>
                </a:solidFill>
                <a:latin typeface="+mj-lt"/>
              </a:rPr>
              <a:t>Mannschaften melden</a:t>
            </a:r>
            <a:endParaRPr lang="de-DE" sz="1800" dirty="0">
              <a:solidFill>
                <a:srgbClr val="00B050"/>
              </a:solidFill>
              <a:latin typeface="+mj-lt"/>
            </a:endParaRPr>
          </a:p>
        </p:txBody>
      </p:sp>
      <p:cxnSp>
        <p:nvCxnSpPr>
          <p:cNvPr id="8" name="Gerade Verbindung mit Pfeil 7"/>
          <p:cNvCxnSpPr/>
          <p:nvPr/>
        </p:nvCxnSpPr>
        <p:spPr>
          <a:xfrm rot="21480000" flipH="1" flipV="1">
            <a:off x="3524514" y="4591174"/>
            <a:ext cx="576065" cy="20024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mit Pfeil 12"/>
          <p:cNvCxnSpPr/>
          <p:nvPr/>
        </p:nvCxnSpPr>
        <p:spPr>
          <a:xfrm rot="21480000" flipH="1" flipV="1">
            <a:off x="3348038" y="5959327"/>
            <a:ext cx="576065" cy="20024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feld 13"/>
          <p:cNvSpPr txBox="1"/>
          <p:nvPr/>
        </p:nvSpPr>
        <p:spPr>
          <a:xfrm>
            <a:off x="3924277" y="5841178"/>
            <a:ext cx="1868332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Eingabe beenden.</a:t>
            </a:r>
            <a:endParaRPr lang="de-DE" sz="1800" dirty="0">
              <a:latin typeface="+mj-lt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1093038" y="3789040"/>
            <a:ext cx="5999242" cy="1872208"/>
          </a:xfrm>
          <a:prstGeom prst="rect">
            <a:avLst/>
          </a:prstGeom>
          <a:noFill/>
          <a:ln w="317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0292677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4261256"/>
              </p:ext>
            </p:extLst>
          </p:nvPr>
        </p:nvGraphicFramePr>
        <p:xfrm>
          <a:off x="828000" y="1080000"/>
          <a:ext cx="7560000" cy="55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0" name="Image" r:id="rId3" imgW="13345920" imgH="12114000" progId="Photoshop.Image.9">
                  <p:embed/>
                </p:oleObj>
              </mc:Choice>
              <mc:Fallback>
                <p:oleObj name="Image" r:id="rId3" imgW="13345920" imgH="12114000" progId="Photoshop.Image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8000" y="1080000"/>
                        <a:ext cx="7560000" cy="55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feld 3"/>
          <p:cNvSpPr txBox="1"/>
          <p:nvPr/>
        </p:nvSpPr>
        <p:spPr>
          <a:xfrm>
            <a:off x="3600000" y="2520000"/>
            <a:ext cx="2225404" cy="319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Mitglieder verwalten</a:t>
            </a:r>
            <a:endParaRPr lang="de-DE" sz="1800" dirty="0">
              <a:latin typeface="+mj-lt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403648" y="620688"/>
            <a:ext cx="2828275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solidFill>
                  <a:srgbClr val="00B050"/>
                </a:solidFill>
                <a:latin typeface="+mj-lt"/>
              </a:rPr>
              <a:t>Vereinsmitglieder verwalten</a:t>
            </a:r>
            <a:endParaRPr lang="de-DE" sz="1800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4659342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5" name="Picture 2" descr="letzte_seit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51" y="1052513"/>
            <a:ext cx="5475288" cy="551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uppierung 1"/>
          <p:cNvGrpSpPr>
            <a:grpSpLocks/>
          </p:cNvGrpSpPr>
          <p:nvPr/>
        </p:nvGrpSpPr>
        <p:grpSpPr bwMode="auto">
          <a:xfrm>
            <a:off x="2268537" y="3429001"/>
            <a:ext cx="3016251" cy="1502976"/>
            <a:chOff x="969754" y="3403600"/>
            <a:chExt cx="4492834" cy="1502589"/>
          </a:xfrm>
        </p:grpSpPr>
        <p:sp>
          <p:nvSpPr>
            <p:cNvPr id="134148" name="Text Box 4"/>
            <p:cNvSpPr txBox="1">
              <a:spLocks noChangeArrowheads="1"/>
            </p:cNvSpPr>
            <p:nvPr/>
          </p:nvSpPr>
          <p:spPr bwMode="auto">
            <a:xfrm>
              <a:off x="969754" y="3619624"/>
              <a:ext cx="3248025" cy="7959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nstanti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nstanti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nstanti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nstanti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nstantia" charset="0"/>
                  <a:ea typeface="ＭＳ Ｐゴシック" charset="0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BD0D9"/>
                </a:buClr>
                <a:buSzPct val="95000"/>
                <a:buFont typeface="Wingdings 2" charset="0"/>
                <a:buChar char=""/>
                <a:defRPr sz="2800">
                  <a:solidFill>
                    <a:schemeClr val="tx1"/>
                  </a:solidFill>
                  <a:latin typeface="Constantia" charset="0"/>
                  <a:ea typeface="ＭＳ Ｐゴシック" charset="0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BD0D9"/>
                </a:buClr>
                <a:buSzPct val="95000"/>
                <a:buFont typeface="Wingdings 2" charset="0"/>
                <a:buChar char=""/>
                <a:defRPr sz="2800">
                  <a:solidFill>
                    <a:schemeClr val="tx1"/>
                  </a:solidFill>
                  <a:latin typeface="Constantia" charset="0"/>
                  <a:ea typeface="ＭＳ Ｐゴシック" charset="0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BD0D9"/>
                </a:buClr>
                <a:buSzPct val="95000"/>
                <a:buFont typeface="Wingdings 2" charset="0"/>
                <a:buChar char=""/>
                <a:defRPr sz="2800">
                  <a:solidFill>
                    <a:schemeClr val="tx1"/>
                  </a:solidFill>
                  <a:latin typeface="Constantia" charset="0"/>
                  <a:ea typeface="ＭＳ Ｐゴシック" charset="0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BD0D9"/>
                </a:buClr>
                <a:buSzPct val="95000"/>
                <a:buFont typeface="Wingdings 2" charset="0"/>
                <a:buChar char=""/>
                <a:defRPr sz="2800">
                  <a:solidFill>
                    <a:schemeClr val="tx1"/>
                  </a:solidFill>
                  <a:latin typeface="Constantia" charset="0"/>
                  <a:ea typeface="ＭＳ Ｐゴシック" charset="0"/>
                </a:defRPr>
              </a:lvl9pPr>
            </a:lstStyle>
            <a:p>
              <a:pPr algn="ctr" eaLnBrk="1" hangingPunct="1">
                <a:buFont typeface="Wingdings 2" charset="0"/>
                <a:buNone/>
              </a:pPr>
              <a:r>
                <a:rPr lang="de-DE" dirty="0" smtClean="0">
                  <a:solidFill>
                    <a:srgbClr val="FF0000"/>
                  </a:solidFill>
                  <a:latin typeface="Arial Black" charset="0"/>
                  <a:cs typeface="Arial" charset="0"/>
                </a:rPr>
                <a:t>NOCH</a:t>
              </a:r>
              <a:br>
                <a:rPr lang="de-DE" dirty="0" smtClean="0">
                  <a:solidFill>
                    <a:srgbClr val="FF0000"/>
                  </a:solidFill>
                  <a:latin typeface="Arial Black" charset="0"/>
                  <a:cs typeface="Arial" charset="0"/>
                </a:rPr>
              </a:br>
              <a:r>
                <a:rPr lang="de-DE" dirty="0" smtClean="0">
                  <a:solidFill>
                    <a:srgbClr val="FF0000"/>
                  </a:solidFill>
                  <a:latin typeface="Arial Black" charset="0"/>
                  <a:cs typeface="Arial" charset="0"/>
                </a:rPr>
                <a:t>FRAGEN</a:t>
              </a:r>
              <a:endParaRPr lang="de-DE" dirty="0">
                <a:solidFill>
                  <a:srgbClr val="FF0000"/>
                </a:solidFill>
                <a:latin typeface="Arial Black" charset="0"/>
                <a:cs typeface="Arial" charset="0"/>
              </a:endParaRPr>
            </a:p>
          </p:txBody>
        </p:sp>
        <p:sp>
          <p:nvSpPr>
            <p:cNvPr id="134149" name="Text Box 4"/>
            <p:cNvSpPr txBox="1">
              <a:spLocks noChangeArrowheads="1"/>
            </p:cNvSpPr>
            <p:nvPr/>
          </p:nvSpPr>
          <p:spPr bwMode="auto">
            <a:xfrm>
              <a:off x="3838576" y="3403600"/>
              <a:ext cx="1624012" cy="15025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nstanti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nstanti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nstanti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nstanti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nstantia" charset="0"/>
                  <a:ea typeface="ＭＳ Ｐゴシック" charset="0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BD0D9"/>
                </a:buClr>
                <a:buSzPct val="95000"/>
                <a:buFont typeface="Wingdings 2" charset="0"/>
                <a:buChar char=""/>
                <a:defRPr sz="2800">
                  <a:solidFill>
                    <a:schemeClr val="tx1"/>
                  </a:solidFill>
                  <a:latin typeface="Constantia" charset="0"/>
                  <a:ea typeface="ＭＳ Ｐゴシック" charset="0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BD0D9"/>
                </a:buClr>
                <a:buSzPct val="95000"/>
                <a:buFont typeface="Wingdings 2" charset="0"/>
                <a:buChar char=""/>
                <a:defRPr sz="2800">
                  <a:solidFill>
                    <a:schemeClr val="tx1"/>
                  </a:solidFill>
                  <a:latin typeface="Constantia" charset="0"/>
                  <a:ea typeface="ＭＳ Ｐゴシック" charset="0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BD0D9"/>
                </a:buClr>
                <a:buSzPct val="95000"/>
                <a:buFont typeface="Wingdings 2" charset="0"/>
                <a:buChar char=""/>
                <a:defRPr sz="2800">
                  <a:solidFill>
                    <a:schemeClr val="tx1"/>
                  </a:solidFill>
                  <a:latin typeface="Constantia" charset="0"/>
                  <a:ea typeface="ＭＳ Ｐゴシック" charset="0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BD0D9"/>
                </a:buClr>
                <a:buSzPct val="95000"/>
                <a:buFont typeface="Wingdings 2" charset="0"/>
                <a:buChar char=""/>
                <a:defRPr sz="2800">
                  <a:solidFill>
                    <a:schemeClr val="tx1"/>
                  </a:solidFill>
                  <a:latin typeface="Constantia" charset="0"/>
                  <a:ea typeface="ＭＳ Ｐゴシック" charset="0"/>
                </a:defRPr>
              </a:lvl9pPr>
            </a:lstStyle>
            <a:p>
              <a:pPr algn="ctr" eaLnBrk="1" hangingPunct="1">
                <a:buFont typeface="Wingdings 2" charset="0"/>
                <a:buNone/>
              </a:pPr>
              <a:r>
                <a:rPr lang="de-DE" sz="11000" dirty="0">
                  <a:solidFill>
                    <a:srgbClr val="FF0000"/>
                  </a:solidFill>
                  <a:latin typeface="Fraikin Handball" charset="0"/>
                  <a:cs typeface="Arial" charset="0"/>
                </a:rPr>
                <a:t>?</a:t>
              </a:r>
            </a:p>
          </p:txBody>
        </p:sp>
      </p:grp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5651501" y="1628776"/>
            <a:ext cx="3248025" cy="165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nstanti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nstanti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nstanti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nstanti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nstanti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charset="0"/>
              <a:buChar char=""/>
              <a:defRPr sz="2800">
                <a:solidFill>
                  <a:schemeClr val="tx1"/>
                </a:solidFill>
                <a:latin typeface="Constanti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charset="0"/>
              <a:buChar char=""/>
              <a:defRPr sz="2800">
                <a:solidFill>
                  <a:schemeClr val="tx1"/>
                </a:solidFill>
                <a:latin typeface="Constanti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charset="0"/>
              <a:buChar char=""/>
              <a:defRPr sz="2800">
                <a:solidFill>
                  <a:schemeClr val="tx1"/>
                </a:solidFill>
                <a:latin typeface="Constanti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charset="0"/>
              <a:buChar char=""/>
              <a:defRPr sz="2800">
                <a:solidFill>
                  <a:schemeClr val="tx1"/>
                </a:solidFill>
                <a:latin typeface="Constantia" charset="0"/>
                <a:ea typeface="ＭＳ Ｐゴシック" charset="0"/>
              </a:defRPr>
            </a:lvl9pPr>
          </a:lstStyle>
          <a:p>
            <a:pPr algn="ctr" eaLnBrk="1" hangingPunct="1">
              <a:buFont typeface="Wingdings 2" charset="0"/>
              <a:buNone/>
            </a:pPr>
            <a:r>
              <a:rPr lang="de-DE" dirty="0">
                <a:solidFill>
                  <a:srgbClr val="FF0000"/>
                </a:solidFill>
                <a:latin typeface="Arial Black" charset="0"/>
                <a:cs typeface="Arial" charset="0"/>
              </a:rPr>
              <a:t>Vielen Dank</a:t>
            </a:r>
          </a:p>
          <a:p>
            <a:pPr algn="ctr" eaLnBrk="1" hangingPunct="1">
              <a:buFont typeface="Wingdings 2" charset="0"/>
              <a:buNone/>
            </a:pPr>
            <a:r>
              <a:rPr lang="de-DE" sz="2000" dirty="0">
                <a:solidFill>
                  <a:srgbClr val="FF0000"/>
                </a:solidFill>
                <a:latin typeface="Arial Black" charset="0"/>
                <a:cs typeface="Arial" charset="0"/>
              </a:rPr>
              <a:t>für </a:t>
            </a:r>
          </a:p>
          <a:p>
            <a:pPr algn="ctr" eaLnBrk="1" hangingPunct="1">
              <a:buFont typeface="Wingdings 2" charset="0"/>
              <a:buNone/>
            </a:pPr>
            <a:r>
              <a:rPr lang="de-DE" sz="2000" dirty="0">
                <a:solidFill>
                  <a:srgbClr val="FF0000"/>
                </a:solidFill>
                <a:latin typeface="Arial Black" charset="0"/>
                <a:cs typeface="Arial" charset="0"/>
              </a:rPr>
              <a:t>die Aufmerksamkeit und viel Erfolg </a:t>
            </a:r>
          </a:p>
          <a:p>
            <a:pPr algn="ctr" eaLnBrk="1" hangingPunct="1">
              <a:buFont typeface="Wingdings 2" charset="0"/>
              <a:buNone/>
            </a:pPr>
            <a:r>
              <a:rPr lang="de-DE" sz="2000" dirty="0" smtClean="0">
                <a:solidFill>
                  <a:srgbClr val="FF0000"/>
                </a:solidFill>
                <a:latin typeface="Arial Black" charset="0"/>
                <a:cs typeface="Arial" charset="0"/>
              </a:rPr>
              <a:t>mit der nu Liga!</a:t>
            </a:r>
            <a:endParaRPr lang="de-DE" sz="2000" dirty="0">
              <a:solidFill>
                <a:srgbClr val="FF0000"/>
              </a:solidFill>
              <a:latin typeface="Arial Black" charset="0"/>
              <a:cs typeface="Arial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5477433"/>
              </p:ext>
            </p:extLst>
          </p:nvPr>
        </p:nvGraphicFramePr>
        <p:xfrm>
          <a:off x="828000" y="1080000"/>
          <a:ext cx="7560000" cy="55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" name="Image" r:id="rId3" imgW="10082520" imgH="7441200" progId="Photoshop.Image.9">
                  <p:embed/>
                </p:oleObj>
              </mc:Choice>
              <mc:Fallback>
                <p:oleObj name="Image" r:id="rId3" imgW="10082520" imgH="7441200" progId="Photoshop.Image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8000" y="1080000"/>
                        <a:ext cx="7560000" cy="55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" name="Gerade Verbindung mit Pfeil 2"/>
          <p:cNvCxnSpPr/>
          <p:nvPr/>
        </p:nvCxnSpPr>
        <p:spPr>
          <a:xfrm flipH="1" flipV="1">
            <a:off x="4860032" y="2276872"/>
            <a:ext cx="389724" cy="325406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feld 3"/>
          <p:cNvSpPr txBox="1"/>
          <p:nvPr/>
        </p:nvSpPr>
        <p:spPr>
          <a:xfrm>
            <a:off x="5249756" y="2439575"/>
            <a:ext cx="2202564" cy="596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Bearbeitung der </a:t>
            </a:r>
          </a:p>
          <a:p>
            <a:pPr>
              <a:buNone/>
            </a:pPr>
            <a:r>
              <a:rPr lang="de-DE" sz="1800" dirty="0" smtClean="0">
                <a:latin typeface="+mj-lt"/>
              </a:rPr>
              <a:t>persönlichen Daten.</a:t>
            </a:r>
            <a:endParaRPr lang="de-DE" sz="1800" dirty="0">
              <a:latin typeface="+mj-lt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403648" y="620688"/>
            <a:ext cx="2962991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solidFill>
                  <a:srgbClr val="00B050"/>
                </a:solidFill>
                <a:latin typeface="+mj-lt"/>
              </a:rPr>
              <a:t>Persönliche Daten bearbeiten</a:t>
            </a:r>
            <a:endParaRPr lang="de-DE" sz="1800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5752629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4644137"/>
              </p:ext>
            </p:extLst>
          </p:nvPr>
        </p:nvGraphicFramePr>
        <p:xfrm>
          <a:off x="828000" y="1080000"/>
          <a:ext cx="7560000" cy="55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4" name="Image" r:id="rId3" imgW="13282200" imgH="9345960" progId="Photoshop.Image.9">
                  <p:embed/>
                </p:oleObj>
              </mc:Choice>
              <mc:Fallback>
                <p:oleObj name="Image" r:id="rId3" imgW="13282200" imgH="9345960" progId="Photoshop.Image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8000" y="1080000"/>
                        <a:ext cx="7560000" cy="55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" name="Gerade Verbindung mit Pfeil 2"/>
          <p:cNvCxnSpPr/>
          <p:nvPr/>
        </p:nvCxnSpPr>
        <p:spPr>
          <a:xfrm rot="-2400000" flipH="1" flipV="1">
            <a:off x="2110714" y="6108478"/>
            <a:ext cx="389724" cy="325406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feld 1"/>
          <p:cNvSpPr txBox="1"/>
          <p:nvPr/>
        </p:nvSpPr>
        <p:spPr>
          <a:xfrm>
            <a:off x="2699792" y="6111458"/>
            <a:ext cx="3989618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Hier kann das Profil bearbeitet werden.</a:t>
            </a:r>
            <a:endParaRPr lang="de-DE" sz="1800" dirty="0">
              <a:latin typeface="+mj-lt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403648" y="620688"/>
            <a:ext cx="2962991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solidFill>
                  <a:srgbClr val="00B050"/>
                </a:solidFill>
                <a:latin typeface="+mj-lt"/>
              </a:rPr>
              <a:t>Persönliche Daten bearbeiten</a:t>
            </a:r>
            <a:endParaRPr lang="de-DE" sz="1800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7487366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1788699"/>
              </p:ext>
            </p:extLst>
          </p:nvPr>
        </p:nvGraphicFramePr>
        <p:xfrm>
          <a:off x="828000" y="1080000"/>
          <a:ext cx="7560000" cy="55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2" name="Image" r:id="rId3" imgW="13168080" imgH="9485640" progId="Photoshop.Image.9">
                  <p:embed/>
                </p:oleObj>
              </mc:Choice>
              <mc:Fallback>
                <p:oleObj name="Image" r:id="rId3" imgW="13168080" imgH="9485640" progId="Photoshop.Image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8000" y="1080000"/>
                        <a:ext cx="7560000" cy="55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" name="Gerade Verbindung mit Pfeil 3"/>
          <p:cNvCxnSpPr/>
          <p:nvPr/>
        </p:nvCxnSpPr>
        <p:spPr>
          <a:xfrm flipH="1" flipV="1">
            <a:off x="4265458" y="2311506"/>
            <a:ext cx="389724" cy="325406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feld 4"/>
          <p:cNvSpPr txBox="1"/>
          <p:nvPr/>
        </p:nvSpPr>
        <p:spPr>
          <a:xfrm>
            <a:off x="4680000" y="2180991"/>
            <a:ext cx="2765572" cy="762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Das Passwort muss nach der ersten Anmeldung geändert werden.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4680000" y="3240000"/>
            <a:ext cx="2765572" cy="762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Hier wird das Passwort für die Unterschrift im nuScore Spielbericht eingegeben.</a:t>
            </a:r>
            <a:endParaRPr lang="de-DE" dirty="0"/>
          </a:p>
        </p:txBody>
      </p:sp>
      <p:cxnSp>
        <p:nvCxnSpPr>
          <p:cNvPr id="7" name="Gerade Verbindung mit Pfeil 6"/>
          <p:cNvCxnSpPr/>
          <p:nvPr/>
        </p:nvCxnSpPr>
        <p:spPr>
          <a:xfrm flipH="1" flipV="1">
            <a:off x="4265458" y="3463634"/>
            <a:ext cx="389724" cy="325406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hteck 7"/>
          <p:cNvSpPr/>
          <p:nvPr/>
        </p:nvSpPr>
        <p:spPr>
          <a:xfrm>
            <a:off x="2123728" y="4150508"/>
            <a:ext cx="5616624" cy="2374836"/>
          </a:xfrm>
          <a:prstGeom prst="rect">
            <a:avLst/>
          </a:prstGeom>
          <a:noFill/>
          <a:ln w="317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4" name="Textfeld 13"/>
          <p:cNvSpPr txBox="1"/>
          <p:nvPr/>
        </p:nvSpPr>
        <p:spPr>
          <a:xfrm>
            <a:off x="5940152" y="4733812"/>
            <a:ext cx="16561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Hier wird festgelegt was im Internet veröffentlicht wird.</a:t>
            </a:r>
            <a:endParaRPr lang="de-DE" sz="1800" dirty="0"/>
          </a:p>
        </p:txBody>
      </p:sp>
      <p:sp>
        <p:nvSpPr>
          <p:cNvPr id="9" name="Textfeld 8"/>
          <p:cNvSpPr txBox="1"/>
          <p:nvPr/>
        </p:nvSpPr>
        <p:spPr>
          <a:xfrm>
            <a:off x="1403648" y="620688"/>
            <a:ext cx="2962991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solidFill>
                  <a:srgbClr val="00B050"/>
                </a:solidFill>
                <a:latin typeface="+mj-lt"/>
              </a:rPr>
              <a:t>Persönliche Daten bearbeiten</a:t>
            </a:r>
            <a:endParaRPr lang="de-DE" sz="1800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5896492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 animBg="1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7693254"/>
              </p:ext>
            </p:extLst>
          </p:nvPr>
        </p:nvGraphicFramePr>
        <p:xfrm>
          <a:off x="828000" y="1080000"/>
          <a:ext cx="7560000" cy="46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1" name="Image" r:id="rId3" imgW="12914280" imgH="5866560" progId="Photoshop.Image.9">
                  <p:embed/>
                </p:oleObj>
              </mc:Choice>
              <mc:Fallback>
                <p:oleObj name="Image" r:id="rId3" imgW="12914280" imgH="5866560" progId="Photoshop.Image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8000" y="1080000"/>
                        <a:ext cx="7560000" cy="46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hteck 7"/>
          <p:cNvSpPr/>
          <p:nvPr/>
        </p:nvSpPr>
        <p:spPr>
          <a:xfrm>
            <a:off x="828000" y="1045164"/>
            <a:ext cx="7488416" cy="2167812"/>
          </a:xfrm>
          <a:prstGeom prst="rect">
            <a:avLst/>
          </a:prstGeom>
          <a:noFill/>
          <a:ln w="317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9" name="Textfeld 8"/>
          <p:cNvSpPr txBox="1"/>
          <p:nvPr/>
        </p:nvSpPr>
        <p:spPr>
          <a:xfrm>
            <a:off x="4613632" y="1556792"/>
            <a:ext cx="3343031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Diese Felder Können leer bleiben.</a:t>
            </a:r>
            <a:endParaRPr lang="de-DE" sz="1800" dirty="0">
              <a:latin typeface="+mj-lt"/>
            </a:endParaRPr>
          </a:p>
        </p:txBody>
      </p:sp>
      <p:cxnSp>
        <p:nvCxnSpPr>
          <p:cNvPr id="10" name="Gerade Verbindung mit Pfeil 9"/>
          <p:cNvCxnSpPr/>
          <p:nvPr/>
        </p:nvCxnSpPr>
        <p:spPr>
          <a:xfrm flipH="1" flipV="1">
            <a:off x="1115616" y="4161082"/>
            <a:ext cx="389724" cy="325406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10"/>
          <p:cNvCxnSpPr/>
          <p:nvPr/>
        </p:nvCxnSpPr>
        <p:spPr>
          <a:xfrm flipH="1" flipV="1">
            <a:off x="2051720" y="4869160"/>
            <a:ext cx="389724" cy="325406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feld 11"/>
          <p:cNvSpPr txBox="1"/>
          <p:nvPr/>
        </p:nvSpPr>
        <p:spPr>
          <a:xfrm>
            <a:off x="1403648" y="620688"/>
            <a:ext cx="2962991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solidFill>
                  <a:srgbClr val="00B050"/>
                </a:solidFill>
                <a:latin typeface="+mj-lt"/>
              </a:rPr>
              <a:t>Persönliche Daten bearbeiten</a:t>
            </a:r>
            <a:endParaRPr lang="de-DE" sz="1800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7057752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008349"/>
              </p:ext>
            </p:extLst>
          </p:nvPr>
        </p:nvGraphicFramePr>
        <p:xfrm>
          <a:off x="828000" y="1080000"/>
          <a:ext cx="7560614" cy="55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3" name="Image" r:id="rId3" imgW="10082520" imgH="7441200" progId="Photoshop.Image.9">
                  <p:embed/>
                </p:oleObj>
              </mc:Choice>
              <mc:Fallback>
                <p:oleObj name="Image" r:id="rId3" imgW="10082520" imgH="7441200" progId="Photoshop.Image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8000" y="1080000"/>
                        <a:ext cx="7560614" cy="55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" name="Gerade Verbindung mit Pfeil 2"/>
          <p:cNvCxnSpPr/>
          <p:nvPr/>
        </p:nvCxnSpPr>
        <p:spPr>
          <a:xfrm flipH="1" flipV="1">
            <a:off x="7740352" y="1484784"/>
            <a:ext cx="389724" cy="325406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feld 3"/>
          <p:cNvSpPr txBox="1"/>
          <p:nvPr/>
        </p:nvSpPr>
        <p:spPr>
          <a:xfrm>
            <a:off x="7596336" y="1800000"/>
            <a:ext cx="1472006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Vereinsdaten </a:t>
            </a:r>
            <a:br>
              <a:rPr lang="de-DE" sz="1800" dirty="0" smtClean="0">
                <a:latin typeface="+mj-lt"/>
              </a:rPr>
            </a:br>
            <a:r>
              <a:rPr lang="de-DE" sz="1800" dirty="0" smtClean="0">
                <a:latin typeface="+mj-lt"/>
              </a:rPr>
              <a:t>bearbeiten</a:t>
            </a:r>
            <a:endParaRPr lang="de-DE" sz="1800" dirty="0">
              <a:latin typeface="+mj-lt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403648" y="620688"/>
            <a:ext cx="1936684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solidFill>
                  <a:srgbClr val="00B050"/>
                </a:solidFill>
                <a:latin typeface="+mj-lt"/>
              </a:rPr>
              <a:t>Vereinsanmeldung</a:t>
            </a:r>
            <a:endParaRPr lang="de-DE" sz="1800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5422699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4261256"/>
              </p:ext>
            </p:extLst>
          </p:nvPr>
        </p:nvGraphicFramePr>
        <p:xfrm>
          <a:off x="828000" y="1080000"/>
          <a:ext cx="7560000" cy="55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6" name="Image" r:id="rId3" imgW="13345920" imgH="12114000" progId="Photoshop.Image.9">
                  <p:embed/>
                </p:oleObj>
              </mc:Choice>
              <mc:Fallback>
                <p:oleObj name="Image" r:id="rId3" imgW="13345920" imgH="12114000" progId="Photoshop.Image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8000" y="1080000"/>
                        <a:ext cx="7560000" cy="55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" name="Gerade Verbindung mit Pfeil 2"/>
          <p:cNvCxnSpPr/>
          <p:nvPr/>
        </p:nvCxnSpPr>
        <p:spPr>
          <a:xfrm flipH="1" flipV="1">
            <a:off x="3131840" y="2276872"/>
            <a:ext cx="389724" cy="325406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feld 3"/>
          <p:cNvSpPr txBox="1"/>
          <p:nvPr/>
        </p:nvSpPr>
        <p:spPr>
          <a:xfrm>
            <a:off x="3600000" y="2520000"/>
            <a:ext cx="2225404" cy="319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800" dirty="0" smtClean="0">
                <a:latin typeface="+mj-lt"/>
              </a:rPr>
              <a:t>Mitglieder verwalten</a:t>
            </a:r>
            <a:endParaRPr lang="de-DE" sz="1800" dirty="0">
              <a:latin typeface="+mj-lt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403648" y="620688"/>
            <a:ext cx="2828275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DE" sz="1800" dirty="0" smtClean="0">
                <a:solidFill>
                  <a:srgbClr val="00B050"/>
                </a:solidFill>
                <a:latin typeface="+mj-lt"/>
              </a:rPr>
              <a:t>Vereinsmitglieder verwalten</a:t>
            </a:r>
            <a:endParaRPr lang="de-DE" sz="1800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8481712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yperion">
  <a:themeElements>
    <a:clrScheme name="Hyperion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Hyperion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yperio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Hyperion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Hyperion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494</Words>
  <Application>Microsoft Office PowerPoint</Application>
  <PresentationFormat>Bildschirmpräsentation (4:3)</PresentationFormat>
  <Paragraphs>122</Paragraphs>
  <Slides>33</Slides>
  <Notes>1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33</vt:i4>
      </vt:variant>
    </vt:vector>
  </HeadingPairs>
  <TitlesOfParts>
    <vt:vector size="43" baseType="lpstr">
      <vt:lpstr>ＭＳ Ｐゴシック</vt:lpstr>
      <vt:lpstr>Arial</vt:lpstr>
      <vt:lpstr>Arial Black</vt:lpstr>
      <vt:lpstr>Calibri</vt:lpstr>
      <vt:lpstr>Constantia</vt:lpstr>
      <vt:lpstr>Fraikin Handball</vt:lpstr>
      <vt:lpstr>Wingdings</vt:lpstr>
      <vt:lpstr>Wingdings 2</vt:lpstr>
      <vt:lpstr>Hyperion</vt:lpstr>
      <vt:lpstr>Image</vt:lpstr>
      <vt:lpstr>nuLiga Schulung für Nu-Beauftragte im Verein</vt:lpstr>
      <vt:lpstr>Jeder Verein hat bei der nuLiga 2 Nu-Beauftragte. Die Zugangsdaten wurden per E-Mail zugeschickt. Die Anmeldung erfolgt über die nuLiga Homepage des HVN  https://hvniederrhein-handball.liga.nu/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Helmut</dc:creator>
  <cp:lastModifiedBy>Rolf Mayer</cp:lastModifiedBy>
  <cp:revision>242</cp:revision>
  <cp:lastPrinted>2016-10-14T14:46:31Z</cp:lastPrinted>
  <dcterms:created xsi:type="dcterms:W3CDTF">2009-08-24T15:50:24Z</dcterms:created>
  <dcterms:modified xsi:type="dcterms:W3CDTF">2019-04-22T11:34:07Z</dcterms:modified>
</cp:coreProperties>
</file>